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812" r:id="rId2"/>
    <p:sldId id="816" r:id="rId3"/>
    <p:sldId id="817" r:id="rId4"/>
    <p:sldId id="840" r:id="rId5"/>
    <p:sldId id="842" r:id="rId6"/>
    <p:sldId id="846" r:id="rId7"/>
    <p:sldId id="841" r:id="rId8"/>
    <p:sldId id="845" r:id="rId9"/>
    <p:sldId id="843" r:id="rId10"/>
    <p:sldId id="847" r:id="rId11"/>
    <p:sldId id="831" r:id="rId12"/>
    <p:sldId id="818" r:id="rId13"/>
    <p:sldId id="829" r:id="rId14"/>
    <p:sldId id="833" r:id="rId15"/>
    <p:sldId id="834" r:id="rId16"/>
    <p:sldId id="819" r:id="rId17"/>
    <p:sldId id="835" r:id="rId18"/>
    <p:sldId id="821" r:id="rId19"/>
    <p:sldId id="836" r:id="rId20"/>
    <p:sldId id="839" r:id="rId21"/>
    <p:sldId id="848" r:id="rId22"/>
    <p:sldId id="837" r:id="rId23"/>
    <p:sldId id="822" r:id="rId24"/>
    <p:sldId id="826" r:id="rId25"/>
    <p:sldId id="828" r:id="rId26"/>
    <p:sldId id="838" r:id="rId27"/>
    <p:sldId id="81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95"/>
    <p:restoredTop sz="96132"/>
  </p:normalViewPr>
  <p:slideViewPr>
    <p:cSldViewPr snapToGrid="0">
      <p:cViewPr varScale="1">
        <p:scale>
          <a:sx n="100" d="100"/>
          <a:sy n="100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F646D-332E-6F4F-AD0A-CE4B525750C1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0726-F8CC-C748-9EDF-D7F41E40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7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51C70-4C16-80B6-442B-F915E440C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79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5A6B-8F60-2151-D878-93AE4377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2D407-FD24-F484-C691-828D91EAB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7BAB4-E9C8-13B3-7FD1-B26F3EAEC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63CF3-F713-524F-B438-FBCEA4C04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61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481F-4A1E-E42B-ACEB-ACFB6B470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CDC36-2026-F1B4-E709-2C9F397C0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69A45-57A5-00C8-856E-09072289D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025-1773-5ECB-1B45-F75A9713B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ED3ED-3D76-014A-811E-3211C80DB9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01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ED3ED-3D76-014A-811E-3211C80DB9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C6FA3-A26D-DA5C-E062-BB61B7F3F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9AB41-DDE3-CB47-B6FA-25E51F1FB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F932C-71C3-8F05-27D7-28B7FA266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C9AE4-81A7-68E1-7CEF-852129283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ED3ED-3D76-014A-811E-3211C80DB9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59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F217D-9291-D433-8AF1-69D52CEA9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8788A-B654-79CC-5D2B-35064910F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915BE-4E5D-E6C3-C486-6EADAEC0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B0863-EE7A-B231-9063-1A0A2DC89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ED3ED-3D76-014A-811E-3211C80DB9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5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A1792-5CD8-D7C4-E0C9-C4A9CC1AE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E1134D-0C02-324C-F6C2-7CCAD3EE5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D8C4E-6E76-CEE1-569D-C996BB13D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6EBD7-979C-19EA-489B-25EA1C9DE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2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62D9D-AADF-555D-0D5E-4DED4C89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F786E9-8A0C-E445-3402-E88BE48CA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A53C3-3154-F49F-BB58-4569561A0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940B0-D32C-F868-AEE9-562ACB92D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4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FFF3A-8BBC-9923-6F40-F14BD9A39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D5242-FD65-E5DB-6029-4CEDD7405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D167C-42B8-49B1-92DA-E19EB38F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FA270-C3CA-C929-797A-91357268F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15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7AD3-06F8-3C10-D7EB-438B620AC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51ADD-6A0A-45BB-39AE-7BA0DD6D8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FB57D-05A6-E359-F47C-147614D1A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C80E7-9EB1-A054-17AD-CE2E8F256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8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2E69E-CA32-CFD3-F41F-F2E5088F3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DEF03-29C0-BAEA-4A1D-7A1DDF1B8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027E6-074A-2A87-FEAA-153531AAB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7A998-AB82-278E-5940-3900F9EF8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2D684-FF57-836C-F5B7-3032E1BA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A6BD1-FF0F-DF8F-638E-8ADE81D61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D3C91-5B47-60ED-DC27-DD672A321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ED7EB-3FC0-9890-1886-60EC1CFBD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73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D4FBA-E8EC-9C88-6913-5E852715D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713C5-4CA1-0EAE-9A1C-8D687FEA1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6BAAEF-2318-764F-6BA0-21FA5736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CFA98-6D21-DA73-C76C-E08692EBA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4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0726-F8CC-C748-9EDF-D7F41E401F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7908-35BC-0388-F19B-0B306174C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CAC7D-133F-D7B9-902B-73F749903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8F2E0-9301-1DE6-6866-89127BB4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CE201-91A9-E4D5-B6AA-4349BACB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19035-0E09-9FEA-4934-B908082E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2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204C-923E-1DF3-76B8-A8F2DE81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4DC4B-241A-2E71-5946-475022C37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68778-022F-C3CF-128C-159C48BF7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0C33D-A188-08CF-945C-FEE33047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84F0-6162-EA2C-F8EB-378A6D5E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B41B4-4AB5-AEC3-E3B5-019697C3D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8B0CB-F9DC-E10D-5D1A-5E11B0E16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60021-E961-2A90-D5DC-783513B8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931A2-4BDC-5CC1-FC86-79E8B6D0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872DB-B388-8757-26AD-4890944C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70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/>
          <p:cNvSpPr>
            <a:spLocks noGrp="1"/>
          </p:cNvSpPr>
          <p:nvPr>
            <p:ph type="body" sz="quarter" idx="13"/>
          </p:nvPr>
        </p:nvSpPr>
        <p:spPr>
          <a:xfrm>
            <a:off x="0" y="442210"/>
            <a:ext cx="12185651" cy="2151088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6350" y="6085491"/>
            <a:ext cx="12179301" cy="772511"/>
          </a:xfrm>
        </p:spPr>
        <p:txBody>
          <a:bodyPr>
            <a:noAutofit/>
          </a:bodyPr>
          <a:lstStyle>
            <a:lvl1pPr algn="ctr"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0" y="3397980"/>
            <a:ext cx="12185651" cy="155448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8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FC63-DA76-4A88-BC84-6FEDB5B4B168}" type="datetime1">
              <a:rPr lang="en-US" smtClean="0"/>
              <a:t>11/24/25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u="sng" dirty="0">
              <a:solidFill>
                <a:srgbClr val="00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6349-14AA-4AF3-A133-90EFF2776D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/>
          <p:cNvSpPr txBox="1"/>
          <p:nvPr userDrawn="1"/>
        </p:nvSpPr>
        <p:spPr>
          <a:xfrm>
            <a:off x="-1" y="1437246"/>
            <a:ext cx="12191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</a:rPr>
              <a:t>	Thank you!</a:t>
            </a:r>
          </a:p>
          <a:p>
            <a:pPr algn="l"/>
            <a:endParaRPr lang="en-US" sz="8000" dirty="0">
              <a:solidFill>
                <a:schemeClr val="bg1"/>
              </a:solidFill>
            </a:endParaRPr>
          </a:p>
          <a:p>
            <a:pPr algn="l"/>
            <a:r>
              <a:rPr lang="en-US" sz="8000" dirty="0">
                <a:solidFill>
                  <a:schemeClr val="bg1"/>
                </a:solidFill>
              </a:rPr>
              <a:t>			Questions?</a:t>
            </a:r>
          </a:p>
        </p:txBody>
      </p:sp>
    </p:spTree>
    <p:extLst>
      <p:ext uri="{BB962C8B-B14F-4D97-AF65-F5344CB8AC3E}">
        <p14:creationId xmlns:p14="http://schemas.microsoft.com/office/powerpoint/2010/main" val="1367899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61BA9-A327-4AFD-8E9F-1AEA606A4B84}" type="datetime1">
              <a:rPr lang="en-US" smtClean="0"/>
              <a:t>11/24/25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none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6349-14AA-4AF3-A133-90EFF2776D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18370" y="1163782"/>
            <a:ext cx="11555261" cy="5126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3pPr>
              <a:defRPr/>
            </a:lvl3pPr>
            <a:lvl4pPr>
              <a:defRPr/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8288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" y="0"/>
            <a:ext cx="12191997" cy="5743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530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2E2C-41BE-2765-B09B-30EEA1D1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75E1-D03C-89CA-4578-C016286BA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98D01-5A69-BDB7-91AA-6E45F113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68AA5-0E98-034E-F6AD-D2E5EAAB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E5949-6383-80D4-A855-8F77585A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9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293E-DC8F-EBB1-745E-E6FC6B69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5EC5-C099-5194-7570-03A2BA0D2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DA736-455E-C134-ACD4-E017F931D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B85C-C387-A781-EB9B-29A920BD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9FBA0-982E-3094-C13D-FAF001E75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3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2679-9A8B-47A7-C9CA-F9A81BC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30CD-922C-75AF-EFE4-01BF0EFCF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6E29F-71D8-C3B7-0146-79ECD3DA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1CA51-63FB-B964-5B39-28F5E931C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E843A-7D59-3ABB-256F-B787088E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AF969-C7DB-81E1-55FD-DD209B31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9164-FBE2-C40B-7738-BE56D372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C526E-C3B0-1EAB-47A2-7B6386113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6E090-CB32-6A81-2F86-5598B6E15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CF105-8BEA-D681-AD45-140AA2313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F2778-0012-69C3-CBD1-08AD3C24FA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687CF-26CD-ECCA-ADC5-F7308764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5505A-0342-18C8-00EC-C4B0E7A4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BEC01-1A82-2827-4057-446415E1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46C6-8C6E-8AE6-C4B0-D68D2528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0E5E3-822C-6FAF-34F0-C5CFB0BA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A5045-EACB-BBC0-E4CC-41D9AD2E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2D0DC-27AC-0777-4B59-99617418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52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E72D1-8579-EE25-1E1F-670B927E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81064-1E55-F34F-9767-D9540492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44F1A-D049-FB24-445C-9E909924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0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0822-A2C5-3239-3D9F-17B22F152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99509-09E9-1622-4276-B31E50A7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9BABD-AF1F-954A-339B-7536E537E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7736C-CCCC-9FA0-DB10-5666DD3F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EBA59-2E9C-CAE3-077D-D70FEBF7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3A4C9-862E-1A45-9690-9775B881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BAF-9EC1-FE97-9544-6D11E208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1A7651-682E-D9FF-CD38-4C5FB65E48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F336C-38C6-E7C7-BFCE-0CDFACBD2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D9A54-79E6-AA26-D27E-41230117F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491F4-440B-7481-9B85-DBCDD6F6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29022-D213-936A-4DE4-8438A52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4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3C8AA-5011-9F7B-7D02-7EC1FEAF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E3C63-96CA-1692-1733-E5C330AF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D79AB-D1FD-A37A-9B6C-B1CE950FB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8A9ABE-4C23-9248-B27C-945DF925659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664B8-F91C-AF98-D6A9-BA4E2D134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12CEE-4128-22EF-E2DD-C326D37CD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420C57-7EB3-6F4D-84E2-169DFFAA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18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3.mov"/><Relationship Id="rId7" Type="http://schemas.openxmlformats.org/officeDocument/2006/relationships/image" Target="../media/image5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3.mo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2.mov"/><Relationship Id="rId13" Type="http://schemas.openxmlformats.org/officeDocument/2006/relationships/image" Target="../media/image55.png"/><Relationship Id="rId3" Type="http://schemas.microsoft.com/office/2007/relationships/media" Target="../media/media5.mp4"/><Relationship Id="rId7" Type="http://schemas.microsoft.com/office/2007/relationships/media" Target="../media/media2.mov"/><Relationship Id="rId12" Type="http://schemas.openxmlformats.org/officeDocument/2006/relationships/notesSlide" Target="../notesSlides/notesSlide13.xml"/><Relationship Id="rId2" Type="http://schemas.openxmlformats.org/officeDocument/2006/relationships/video" Target="../media/media4.mp4"/><Relationship Id="rId16" Type="http://schemas.openxmlformats.org/officeDocument/2006/relationships/image" Target="../media/image54.png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slideLayout" Target="../slideLayouts/slideLayout14.xml"/><Relationship Id="rId5" Type="http://schemas.microsoft.com/office/2007/relationships/media" Target="../media/media6.mp4"/><Relationship Id="rId15" Type="http://schemas.openxmlformats.org/officeDocument/2006/relationships/image" Target="../media/image53.png"/><Relationship Id="rId10" Type="http://schemas.openxmlformats.org/officeDocument/2006/relationships/video" Target="../media/media3.mov"/><Relationship Id="rId4" Type="http://schemas.openxmlformats.org/officeDocument/2006/relationships/video" Target="../media/media5.mp4"/><Relationship Id="rId9" Type="http://schemas.microsoft.com/office/2007/relationships/media" Target="../media/media3.mov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31452" y="2180213"/>
            <a:ext cx="6748527" cy="1439562"/>
          </a:xfrm>
        </p:spPr>
        <p:txBody>
          <a:bodyPr/>
          <a:lstStyle/>
          <a:p>
            <a:r>
              <a:rPr lang="en-US" sz="3200" dirty="0"/>
              <a:t>Cockroach Robot Locomotion Over Complex Obstacles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523531" y="3699076"/>
            <a:ext cx="9138100" cy="1401585"/>
          </a:xfrm>
        </p:spPr>
        <p:txBody>
          <a:bodyPr>
            <a:noAutofit/>
          </a:bodyPr>
          <a:lstStyle/>
          <a:p>
            <a:r>
              <a:rPr lang="en-US" sz="1800" b="1" dirty="0"/>
              <a:t>Yuxiao Li</a:t>
            </a:r>
          </a:p>
          <a:p>
            <a:pPr>
              <a:spcBef>
                <a:spcPts val="600"/>
              </a:spcBef>
            </a:pPr>
            <a:r>
              <a:rPr lang="en-US" sz="1600" dirty="0" err="1"/>
              <a:t>yuxiaoli@uchicago.edu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Laboratory for Computational Sensing &amp; Robotics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Johns Hopkins University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8F4247-7380-A244-5192-46C023F219A8}"/>
              </a:ext>
            </a:extLst>
          </p:cNvPr>
          <p:cNvGrpSpPr/>
          <p:nvPr/>
        </p:nvGrpSpPr>
        <p:grpSpPr>
          <a:xfrm>
            <a:off x="287715" y="5985249"/>
            <a:ext cx="2128197" cy="801260"/>
            <a:chOff x="1598627" y="6020224"/>
            <a:chExt cx="2128197" cy="801260"/>
          </a:xfrm>
        </p:grpSpPr>
        <p:pic>
          <p:nvPicPr>
            <p:cNvPr id="23" name="Picture 2" descr="http://li.me.jhu.edu/wp-content/uploads/2015/05/logo-bwf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627" y="6069883"/>
              <a:ext cx="1235816" cy="70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://dac.cs.vt.edu/wp-content/uploads/2016/01/ARO_logo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564" y="6020224"/>
              <a:ext cx="801260" cy="801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199" y="6069883"/>
            <a:ext cx="1572124" cy="6319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09" y="-177984"/>
            <a:ext cx="2759904" cy="125209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7715" y="106328"/>
            <a:ext cx="6125147" cy="695753"/>
            <a:chOff x="-1275936" y="922348"/>
            <a:chExt cx="7369385" cy="837085"/>
          </a:xfrm>
        </p:grpSpPr>
        <p:sp>
          <p:nvSpPr>
            <p:cNvPr id="17" name="Rectangle 16"/>
            <p:cNvSpPr/>
            <p:nvPr/>
          </p:nvSpPr>
          <p:spPr>
            <a:xfrm>
              <a:off x="1044697" y="1016082"/>
              <a:ext cx="5048752" cy="657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b="1" dirty="0"/>
                <a:t>Terradynamics Lab</a:t>
              </a:r>
            </a:p>
            <a:p>
              <a:pPr>
                <a:spcBef>
                  <a:spcPts val="600"/>
                </a:spcBef>
              </a:pPr>
              <a:r>
                <a:rPr lang="en-US" sz="1050" dirty="0"/>
                <a:t>Movement Science at the Interface of Biology, Robotics, &amp; Physics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-1275936" y="922348"/>
              <a:ext cx="2202824" cy="837085"/>
              <a:chOff x="6559503" y="1037761"/>
              <a:chExt cx="1852835" cy="70408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88524" y="1037761"/>
                <a:ext cx="923814" cy="69166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9503" y="1069585"/>
                <a:ext cx="890238" cy="6722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497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03708-1F5A-6853-972F-2146ED2B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68AA6-1809-7226-4E3E-B10E88E2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Analysis</a:t>
            </a:r>
            <a:r>
              <a:rPr lang="en-US" dirty="0"/>
              <a:t>: Contact Model (Roll -5, Pitch -40)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51E9B576-0B54-2655-E5C8-940A7A1CADF5}"/>
              </a:ext>
            </a:extLst>
          </p:cNvPr>
          <p:cNvSpPr txBox="1">
            <a:spLocks/>
          </p:cNvSpPr>
          <p:nvPr/>
        </p:nvSpPr>
        <p:spPr>
          <a:xfrm>
            <a:off x="318370" y="942325"/>
            <a:ext cx="3069541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d0 = 0.8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</a:rPr>
              <a:t>dwidth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 = 0.8</a:t>
            </a:r>
            <a:endParaRPr lang="en-US" sz="2200" dirty="0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6AC2FD9-7008-8BEA-5487-E2161C8D5658}"/>
              </a:ext>
            </a:extLst>
          </p:cNvPr>
          <p:cNvSpPr txBox="1">
            <a:spLocks/>
          </p:cNvSpPr>
          <p:nvPr/>
        </p:nvSpPr>
        <p:spPr>
          <a:xfrm>
            <a:off x="4127115" y="922858"/>
            <a:ext cx="3683323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d0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0.995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</a:rPr>
              <a:t>dwidth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 = 0.9995</a:t>
            </a:r>
            <a:endParaRPr lang="en-US" sz="2200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09A6B0D6-52E1-908B-1EEE-F993B11CBD93}"/>
              </a:ext>
            </a:extLst>
          </p:cNvPr>
          <p:cNvSpPr txBox="1">
            <a:spLocks/>
          </p:cNvSpPr>
          <p:nvPr/>
        </p:nvSpPr>
        <p:spPr>
          <a:xfrm>
            <a:off x="8035683" y="936928"/>
            <a:ext cx="308367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d0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1.0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</a:rPr>
              <a:t>dwidth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 = 1.0</a:t>
            </a:r>
            <a:endParaRPr lang="en-US" sz="2200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2D93CB2D-1F27-6D5F-A63C-11E046D3592D}"/>
              </a:ext>
            </a:extLst>
          </p:cNvPr>
          <p:cNvSpPr txBox="1">
            <a:spLocks/>
          </p:cNvSpPr>
          <p:nvPr/>
        </p:nvSpPr>
        <p:spPr>
          <a:xfrm>
            <a:off x="184327" y="5620291"/>
            <a:ext cx="1010802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The solid line is my data and dotted line is the expected result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8319CDE-9759-092C-4F83-CC4C4390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29" y="1403761"/>
            <a:ext cx="3802382" cy="2453368"/>
          </a:xfrm>
          <a:prstGeom prst="rect">
            <a:avLst/>
          </a:prstGeom>
        </p:spPr>
      </p:pic>
      <p:pic>
        <p:nvPicPr>
          <p:cNvPr id="4" name="Picture 3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4ACA2495-2658-FD7B-9EC2-3D31E8225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29" y="3797100"/>
            <a:ext cx="3802382" cy="2118574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8BD3AC8-FC00-B209-3225-84F35280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8" y="1634577"/>
            <a:ext cx="3863611" cy="1931806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12D0556-0E0D-C5BB-8844-33DCF51B5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8" y="3833166"/>
            <a:ext cx="3863611" cy="1931806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1FA7DEE-4DF8-BCB9-D923-7380EF760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644" y="1508001"/>
            <a:ext cx="4451824" cy="2225912"/>
          </a:xfrm>
          <a:prstGeom prst="rect">
            <a:avLst/>
          </a:prstGeom>
        </p:spPr>
      </p:pic>
      <p:pic>
        <p:nvPicPr>
          <p:cNvPr id="14" name="Picture 13" descr="A graph of a torque&#10;&#10;Description automatically generated with medium confidence">
            <a:extLst>
              <a:ext uri="{FF2B5EF4-FFF2-40B4-BE49-F238E27FC236}">
                <a16:creationId xmlns:a16="http://schemas.microsoft.com/office/drawing/2014/main" id="{444E1381-B2F6-55F8-6772-67E40A65F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2643" y="3702659"/>
            <a:ext cx="4405029" cy="22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7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F0DC-6262-B9F2-7056-EC155A68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78FEA-959A-DDFF-F07B-2A6C9250F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6" y="714317"/>
            <a:ext cx="11916582" cy="556622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600" b="1" dirty="0"/>
              <a:t>Friction</a:t>
            </a:r>
            <a:r>
              <a:rPr lang="en-GB" sz="2600" dirty="0"/>
              <a:t> (its testing is demonstrated in the next slides)</a:t>
            </a:r>
          </a:p>
          <a:p>
            <a:pPr lvl="1">
              <a:lnSpc>
                <a:spcPct val="160000"/>
              </a:lnSpc>
            </a:pPr>
            <a:r>
              <a:rPr lang="en-GB" sz="2200" dirty="0"/>
              <a:t>Increasing the friction coefficient amplifies the force </a:t>
            </a:r>
            <a:r>
              <a:rPr lang="en-GB" sz="2200" dirty="0" err="1"/>
              <a:t>Fx</a:t>
            </a:r>
            <a:endParaRPr lang="en-US" sz="2200" dirty="0"/>
          </a:p>
          <a:p>
            <a:pPr lvl="1">
              <a:lnSpc>
                <a:spcPct val="200000"/>
              </a:lnSpc>
            </a:pPr>
            <a:r>
              <a:rPr lang="en-GB" sz="2200" dirty="0"/>
              <a:t>Reducing friction will reduce </a:t>
            </a:r>
            <a:r>
              <a:rPr lang="en-GB" sz="2200" dirty="0" err="1"/>
              <a:t>Fx</a:t>
            </a: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r>
              <a:rPr lang="en-GB" sz="2600" dirty="0"/>
              <a:t>Best match with simulation data at </a:t>
            </a:r>
            <a:r>
              <a:rPr lang="en-GB" sz="2600" b="1" dirty="0"/>
              <a:t>friction coefficient = 0.3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At 0.3, the results are overall consistent </a:t>
            </a:r>
          </a:p>
          <a:p>
            <a:pPr lvl="1">
              <a:lnSpc>
                <a:spcPct val="160000"/>
              </a:lnSpc>
            </a:pPr>
            <a:r>
              <a:rPr lang="en-GB" sz="2200" dirty="0"/>
              <a:t>Specifically, </a:t>
            </a:r>
            <a:r>
              <a:rPr lang="en-US" sz="2200" dirty="0"/>
              <a:t>for </a:t>
            </a:r>
            <a:r>
              <a:rPr lang="en-US" sz="2200" dirty="0" err="1"/>
              <a:t>Fx</a:t>
            </a:r>
            <a:r>
              <a:rPr lang="en-US" sz="2200" dirty="0"/>
              <a:t>, the force initially increases more, and as the motion progresses, it stabilizes and flattens out,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indicating a transition to a more linear stiffness region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; f</a:t>
            </a:r>
            <a:r>
              <a:rPr lang="en-US" sz="2200" dirty="0"/>
              <a:t>or Fz, the force increases smoothly, corresponding to the continuous build-up of normal contact force</a:t>
            </a:r>
            <a:endParaRPr lang="en-GB" sz="2200" dirty="0"/>
          </a:p>
          <a:p>
            <a:pPr marL="457200" lvl="1" indent="0" algn="ctr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9C01975-3808-6B43-601D-BE08F96C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32" y="354579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Model: Data Analysis – Friction</a:t>
            </a:r>
          </a:p>
        </p:txBody>
      </p:sp>
    </p:spTree>
    <p:extLst>
      <p:ext uri="{BB962C8B-B14F-4D97-AF65-F5344CB8AC3E}">
        <p14:creationId xmlns:p14="http://schemas.microsoft.com/office/powerpoint/2010/main" val="368864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464BB-631D-7893-BFFF-1F0FFC80C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3D8884-C285-2AEF-4089-7A5BB603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Analysis</a:t>
            </a:r>
            <a:r>
              <a:rPr lang="en-US" dirty="0"/>
              <a:t>: Friction (Roll -5, Pitch -30)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1142532-4D82-D349-0B1B-EA19AD4E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77" y="1527575"/>
            <a:ext cx="2830742" cy="1612615"/>
          </a:xfrm>
          <a:prstGeom prst="rect">
            <a:avLst/>
          </a:prstGeom>
        </p:spPr>
      </p:pic>
      <p:pic>
        <p:nvPicPr>
          <p:cNvPr id="12" name="Picture 11" descr="A graph of a torque&#10;&#10;Description automatically generated with medium confidence">
            <a:extLst>
              <a:ext uri="{FF2B5EF4-FFF2-40B4-BE49-F238E27FC236}">
                <a16:creationId xmlns:a16="http://schemas.microsoft.com/office/drawing/2014/main" id="{9B4CE368-200D-BC3D-16C8-205EF4D2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946" y="3122937"/>
            <a:ext cx="3031754" cy="1735137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3A53F4C-443B-F057-F211-5B1A080A1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2" y="1527575"/>
            <a:ext cx="2534555" cy="1595362"/>
          </a:xfrm>
          <a:prstGeom prst="rect">
            <a:avLst/>
          </a:prstGeom>
        </p:spPr>
      </p:pic>
      <p:pic>
        <p:nvPicPr>
          <p:cNvPr id="16" name="Picture 1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7585E3F-A469-3147-46CC-876DD53B3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0" y="3098692"/>
            <a:ext cx="2559526" cy="1735137"/>
          </a:xfrm>
          <a:prstGeom prst="rect">
            <a:avLst/>
          </a:prstGeom>
        </p:spPr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5364B9CB-D557-68D4-AD1A-77759CDA070C}"/>
              </a:ext>
            </a:extLst>
          </p:cNvPr>
          <p:cNvSpPr txBox="1">
            <a:spLocks/>
          </p:cNvSpPr>
          <p:nvPr/>
        </p:nvSpPr>
        <p:spPr>
          <a:xfrm>
            <a:off x="708039" y="942325"/>
            <a:ext cx="1596704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200" dirty="0"/>
              <a:t>No Friction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092DFC54-D439-944F-8B0A-AF4822E802C8}"/>
              </a:ext>
            </a:extLst>
          </p:cNvPr>
          <p:cNvSpPr txBox="1">
            <a:spLocks/>
          </p:cNvSpPr>
          <p:nvPr/>
        </p:nvSpPr>
        <p:spPr>
          <a:xfrm>
            <a:off x="2694412" y="918577"/>
            <a:ext cx="309263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Friction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sz="2200" dirty="0">
                <a:solidFill>
                  <a:srgbClr val="000000"/>
                </a:solidFill>
                <a:latin typeface="-webkit-standard"/>
              </a:rPr>
              <a:t>coe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fficient = 0.3</a:t>
            </a:r>
            <a:endParaRPr lang="en-US" sz="2200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DF41F38-83BE-434D-761C-BD382AC92C33}"/>
              </a:ext>
            </a:extLst>
          </p:cNvPr>
          <p:cNvSpPr txBox="1">
            <a:spLocks/>
          </p:cNvSpPr>
          <p:nvPr/>
        </p:nvSpPr>
        <p:spPr>
          <a:xfrm>
            <a:off x="5850720" y="918577"/>
            <a:ext cx="309263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Friction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coefficient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= 0.</a:t>
            </a:r>
            <a:r>
              <a:rPr lang="en-US" altLang="zh-CN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</a:t>
            </a:r>
            <a:endParaRPr lang="en-US" sz="2200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85C05550-B15B-F1CF-A022-AB0837FF9042}"/>
              </a:ext>
            </a:extLst>
          </p:cNvPr>
          <p:cNvSpPr txBox="1">
            <a:spLocks/>
          </p:cNvSpPr>
          <p:nvPr/>
        </p:nvSpPr>
        <p:spPr>
          <a:xfrm>
            <a:off x="9008157" y="922859"/>
            <a:ext cx="308367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Friction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coefficient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= 0.7</a:t>
            </a:r>
            <a:endParaRPr lang="en-US" sz="2200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7C4FA82A-ADFE-BACF-3579-94F83CEB4455}"/>
              </a:ext>
            </a:extLst>
          </p:cNvPr>
          <p:cNvSpPr txBox="1">
            <a:spLocks/>
          </p:cNvSpPr>
          <p:nvPr/>
        </p:nvSpPr>
        <p:spPr>
          <a:xfrm>
            <a:off x="198182" y="4823033"/>
            <a:ext cx="1010802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The solid line is my data and dotted line is the expected result</a:t>
            </a:r>
          </a:p>
        </p:txBody>
      </p:sp>
      <p:pic>
        <p:nvPicPr>
          <p:cNvPr id="31" name="Picture 3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B7725D-A2A4-C841-5AFA-4272487A2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348" y="1543841"/>
            <a:ext cx="3282976" cy="1641488"/>
          </a:xfrm>
          <a:prstGeom prst="rect">
            <a:avLst/>
          </a:prstGeom>
        </p:spPr>
      </p:pic>
      <p:pic>
        <p:nvPicPr>
          <p:cNvPr id="33" name="Picture 32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3E91F6D2-8DA5-99CA-A657-6F4C146DF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849" y="3122937"/>
            <a:ext cx="3416475" cy="1708238"/>
          </a:xfrm>
          <a:prstGeom prst="rect">
            <a:avLst/>
          </a:prstGeom>
        </p:spPr>
      </p:pic>
      <p:pic>
        <p:nvPicPr>
          <p:cNvPr id="37" name="Picture 3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CC54CC5-95AB-F125-3A21-2FC6FCDDF8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4484" y="1544875"/>
            <a:ext cx="3172184" cy="1586092"/>
          </a:xfrm>
          <a:prstGeom prst="rect">
            <a:avLst/>
          </a:prstGeom>
        </p:spPr>
      </p:pic>
      <p:pic>
        <p:nvPicPr>
          <p:cNvPr id="43" name="Picture 42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A16C15C2-2261-4550-F27B-D6B6BF1B8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9152" y="3100154"/>
            <a:ext cx="3322848" cy="166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4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4C739-76D5-C30B-EE9B-0005AAB57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A020CA-BA4D-BC07-7480-5D6EEB46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Analysis</a:t>
            </a:r>
            <a:r>
              <a:rPr lang="en-US" dirty="0"/>
              <a:t>: Friction (Roll -5, Pitch -40)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78748267-CD15-CE10-C0A6-DC08DA9147D6}"/>
              </a:ext>
            </a:extLst>
          </p:cNvPr>
          <p:cNvSpPr txBox="1">
            <a:spLocks/>
          </p:cNvSpPr>
          <p:nvPr/>
        </p:nvSpPr>
        <p:spPr>
          <a:xfrm>
            <a:off x="671165" y="973589"/>
            <a:ext cx="1780526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200" dirty="0"/>
              <a:t>No Friction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4040C15-AFC4-B035-4F3B-637B2F84E83B}"/>
              </a:ext>
            </a:extLst>
          </p:cNvPr>
          <p:cNvSpPr txBox="1">
            <a:spLocks/>
          </p:cNvSpPr>
          <p:nvPr/>
        </p:nvSpPr>
        <p:spPr>
          <a:xfrm>
            <a:off x="2828979" y="979983"/>
            <a:ext cx="3153910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Friction </a:t>
            </a:r>
            <a:r>
              <a:rPr lang="en-GB" sz="2200" dirty="0">
                <a:solidFill>
                  <a:srgbClr val="000000"/>
                </a:solidFill>
              </a:rPr>
              <a:t>coe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fficient = 0.3</a:t>
            </a:r>
            <a:endParaRPr lang="en-US" sz="2200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96219231-AFE4-944F-C8E3-235074E3567B}"/>
              </a:ext>
            </a:extLst>
          </p:cNvPr>
          <p:cNvSpPr txBox="1">
            <a:spLocks/>
          </p:cNvSpPr>
          <p:nvPr/>
        </p:nvSpPr>
        <p:spPr>
          <a:xfrm>
            <a:off x="5823315" y="995092"/>
            <a:ext cx="309263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Friction coefficient = 0.</a:t>
            </a:r>
            <a:r>
              <a:rPr lang="en-US" altLang="zh-CN" sz="2200" b="0" i="0" u="none" strike="noStrike" dirty="0">
                <a:solidFill>
                  <a:srgbClr val="000000"/>
                </a:solidFill>
                <a:effectLst/>
              </a:rPr>
              <a:t>5</a:t>
            </a:r>
            <a:endParaRPr lang="en-US" sz="2200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8F3171A8-EE12-9A12-8865-469FC3DF7B5C}"/>
              </a:ext>
            </a:extLst>
          </p:cNvPr>
          <p:cNvSpPr txBox="1">
            <a:spLocks/>
          </p:cNvSpPr>
          <p:nvPr/>
        </p:nvSpPr>
        <p:spPr>
          <a:xfrm>
            <a:off x="8976600" y="987275"/>
            <a:ext cx="3104989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Friction coefficient = 0.7</a:t>
            </a:r>
            <a:endParaRPr lang="en-US" sz="2200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C369EAA7-6E05-F318-0131-3AD88081FCD7}"/>
              </a:ext>
            </a:extLst>
          </p:cNvPr>
          <p:cNvSpPr txBox="1">
            <a:spLocks/>
          </p:cNvSpPr>
          <p:nvPr/>
        </p:nvSpPr>
        <p:spPr>
          <a:xfrm>
            <a:off x="198182" y="4823033"/>
            <a:ext cx="1010802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The solid line is my data and dotted line is the expected result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D6D756A-F1AA-03B1-062D-7935741D1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49" y="1488301"/>
            <a:ext cx="2729291" cy="1760990"/>
          </a:xfrm>
          <a:prstGeom prst="rect">
            <a:avLst/>
          </a:prstGeom>
        </p:spPr>
      </p:pic>
      <p:pic>
        <p:nvPicPr>
          <p:cNvPr id="6" name="Picture 5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2395BF5F-4400-2703-9C60-41FCAEDAC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800" y="3255319"/>
            <a:ext cx="2948238" cy="164267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AE2EA88-8A82-7684-2BBD-36859595E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664" y="1555547"/>
            <a:ext cx="3285338" cy="1642669"/>
          </a:xfrm>
          <a:prstGeom prst="rect">
            <a:avLst/>
          </a:prstGeom>
        </p:spPr>
      </p:pic>
      <p:pic>
        <p:nvPicPr>
          <p:cNvPr id="15" name="Picture 14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6042544C-3911-6BCF-9866-E4877A734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623" y="3238983"/>
            <a:ext cx="3202153" cy="1601077"/>
          </a:xfrm>
          <a:prstGeom prst="rect">
            <a:avLst/>
          </a:prstGeom>
        </p:spPr>
      </p:pic>
      <p:pic>
        <p:nvPicPr>
          <p:cNvPr id="22" name="Picture 21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399E6170-AFD8-E8A0-534F-0C1A9F7DE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131" y="1579737"/>
            <a:ext cx="3285337" cy="1642669"/>
          </a:xfrm>
          <a:prstGeom prst="rect">
            <a:avLst/>
          </a:prstGeom>
        </p:spPr>
      </p:pic>
      <p:pic>
        <p:nvPicPr>
          <p:cNvPr id="24" name="Picture 2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FDC47EDC-4E34-BE09-3CDC-CA49C76E7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653" y="3249291"/>
            <a:ext cx="3214936" cy="1607469"/>
          </a:xfrm>
          <a:prstGeom prst="rect">
            <a:avLst/>
          </a:prstGeom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E0838F-EFCA-B44F-0E0C-01A932D331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38385"/>
            <a:ext cx="2932758" cy="1466379"/>
          </a:xfrm>
          <a:prstGeom prst="rect">
            <a:avLst/>
          </a:prstGeom>
        </p:spPr>
      </p:pic>
      <p:pic>
        <p:nvPicPr>
          <p:cNvPr id="31" name="Picture 30" descr="A graph of a torque&#10;&#10;Description automatically generated with medium confidence">
            <a:extLst>
              <a:ext uri="{FF2B5EF4-FFF2-40B4-BE49-F238E27FC236}">
                <a16:creationId xmlns:a16="http://schemas.microsoft.com/office/drawing/2014/main" id="{C0F376E4-696D-3F97-3CAA-F970603513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262139"/>
            <a:ext cx="2978612" cy="14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7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1D741-3B58-60FA-96EB-B008D5FC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572D0C-E389-5B9C-1090-65A38093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555261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Extended Model: Model Construction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D2832BD-B4A5-FB7C-D4A2-177C509E9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70" y="1153391"/>
            <a:ext cx="11555261" cy="5126725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600" dirty="0"/>
              <a:t>Compared to the basic model</a:t>
            </a:r>
          </a:p>
          <a:p>
            <a:pPr lvl="1">
              <a:lnSpc>
                <a:spcPct val="160000"/>
              </a:lnSpc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Roll and pitch </a:t>
            </a:r>
            <a:r>
              <a:rPr lang="en-GB" sz="2200" dirty="0">
                <a:solidFill>
                  <a:srgbClr val="000000"/>
                </a:solidFill>
              </a:rPr>
              <a:t>rotations are not fixed at constant angles -&gt; instead, they are allowed to freely change in response to interactions</a:t>
            </a:r>
            <a:endParaRPr lang="en-US" sz="2200" dirty="0">
              <a:solidFill>
                <a:srgbClr val="000000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Oscillation is added along the z-axis (combined with noise)</a:t>
            </a:r>
            <a:endParaRPr lang="en-US" sz="2200" dirty="0"/>
          </a:p>
          <a:p>
            <a:pPr marL="0" indent="0">
              <a:lnSpc>
                <a:spcPct val="160000"/>
              </a:lnSpc>
              <a:buNone/>
            </a:pPr>
            <a:r>
              <a:rPr lang="en-US" sz="2600" b="1" dirty="0"/>
              <a:t>Goal for this model: </a:t>
            </a:r>
            <a:r>
              <a:rPr lang="en-GB" sz="2600" dirty="0"/>
              <a:t>Under different parameter settings (oscillation frequency and beam stiffness), the robot exhibits different </a:t>
            </a:r>
            <a:r>
              <a:rPr lang="en-GB" sz="2600" dirty="0" err="1"/>
              <a:t>behaviors</a:t>
            </a:r>
            <a:endParaRPr lang="en-US" sz="2600" dirty="0"/>
          </a:p>
          <a:p>
            <a:pPr marL="914400" lvl="1" indent="-457200">
              <a:lnSpc>
                <a:spcPct val="160000"/>
              </a:lnSpc>
              <a:buFont typeface="+mj-lt"/>
              <a:buAutoNum type="arabicPeriod"/>
            </a:pPr>
            <a:r>
              <a:rPr lang="en-US" sz="2200" dirty="0"/>
              <a:t>Only shows pitch oscillations while passing between the beams</a:t>
            </a:r>
          </a:p>
          <a:p>
            <a:pPr marL="914400" lvl="1" indent="-457200">
              <a:lnSpc>
                <a:spcPct val="160000"/>
              </a:lnSpc>
              <a:buFont typeface="+mj-lt"/>
              <a:buAutoNum type="arabicPeriod"/>
            </a:pPr>
            <a:r>
              <a:rPr lang="en-US" sz="2200" dirty="0"/>
              <a:t>The motion shifts into a rolling move</a:t>
            </a:r>
          </a:p>
        </p:txBody>
      </p:sp>
    </p:spTree>
    <p:extLst>
      <p:ext uri="{BB962C8B-B14F-4D97-AF65-F5344CB8AC3E}">
        <p14:creationId xmlns:p14="http://schemas.microsoft.com/office/powerpoint/2010/main" val="10062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62756-AFAD-0919-0934-FA1ADC2C7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FDC7DF-B07F-1250-E8CC-8CA5BF3C4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70" y="1003261"/>
            <a:ext cx="6863016" cy="786921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600" dirty="0"/>
              <a:t>(1) When the robot pitches only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91C6F18-BEA9-A579-EDAE-584CABD170A2}"/>
              </a:ext>
            </a:extLst>
          </p:cNvPr>
          <p:cNvSpPr txBox="1">
            <a:spLocks/>
          </p:cNvSpPr>
          <p:nvPr/>
        </p:nvSpPr>
        <p:spPr>
          <a:xfrm>
            <a:off x="5328984" y="1003260"/>
            <a:ext cx="6863016" cy="786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(2) When the robot rotates from pitch to roll</a:t>
            </a:r>
          </a:p>
        </p:txBody>
      </p:sp>
      <p:pic>
        <p:nvPicPr>
          <p:cNvPr id="7" name="Picture 6" descr="A black oval with a green and red rectangle&#10;&#10;Description automatically generated">
            <a:extLst>
              <a:ext uri="{FF2B5EF4-FFF2-40B4-BE49-F238E27FC236}">
                <a16:creationId xmlns:a16="http://schemas.microsoft.com/office/drawing/2014/main" id="{9936FC8F-B0D6-9DDC-96CC-E369A909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53" y="1851116"/>
            <a:ext cx="4154036" cy="2386361"/>
          </a:xfrm>
          <a:prstGeom prst="rect">
            <a:avLst/>
          </a:prstGeom>
        </p:spPr>
      </p:pic>
      <p:pic>
        <p:nvPicPr>
          <p:cNvPr id="9" name="Picture 8" descr="A black ball with green and red bars&#10;&#10;Description automatically generated">
            <a:extLst>
              <a:ext uri="{FF2B5EF4-FFF2-40B4-BE49-F238E27FC236}">
                <a16:creationId xmlns:a16="http://schemas.microsoft.com/office/drawing/2014/main" id="{6FED5650-4C05-202E-3513-FBE90831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68" y="1851116"/>
            <a:ext cx="3748668" cy="3264969"/>
          </a:xfrm>
          <a:prstGeom prst="rect">
            <a:avLst/>
          </a:prstGeom>
        </p:spPr>
      </p:pic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1A1EA851-505D-961F-1607-D50158E7024C}"/>
              </a:ext>
            </a:extLst>
          </p:cNvPr>
          <p:cNvSpPr/>
          <p:nvPr/>
        </p:nvSpPr>
        <p:spPr>
          <a:xfrm rot="19526522">
            <a:off x="8646097" y="1828290"/>
            <a:ext cx="571002" cy="1403667"/>
          </a:xfrm>
          <a:prstGeom prst="curvedLeftArrow">
            <a:avLst>
              <a:gd name="adj1" fmla="val 15884"/>
              <a:gd name="adj2" fmla="val 41811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>
            <a:extLst>
              <a:ext uri="{FF2B5EF4-FFF2-40B4-BE49-F238E27FC236}">
                <a16:creationId xmlns:a16="http://schemas.microsoft.com/office/drawing/2014/main" id="{D6979760-6F2D-333C-3570-7D3E32BA2F6A}"/>
              </a:ext>
            </a:extLst>
          </p:cNvPr>
          <p:cNvSpPr/>
          <p:nvPr/>
        </p:nvSpPr>
        <p:spPr>
          <a:xfrm flipV="1">
            <a:off x="3510127" y="2085279"/>
            <a:ext cx="479502" cy="1059366"/>
          </a:xfrm>
          <a:prstGeom prst="curved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552A586-FF66-6520-417F-1D940A096052}"/>
              </a:ext>
            </a:extLst>
          </p:cNvPr>
          <p:cNvSpPr txBox="1">
            <a:spLocks/>
          </p:cNvSpPr>
          <p:nvPr/>
        </p:nvSpPr>
        <p:spPr>
          <a:xfrm>
            <a:off x="318370" y="367990"/>
            <a:ext cx="11555261" cy="57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Extended Model: Model Construction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5FB25-A6AC-A899-0447-FC972991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B0FD0A-321D-7D35-8D5B-2B1663794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822" y="942325"/>
            <a:ext cx="5171748" cy="2654339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600" dirty="0"/>
              <a:t>(1) Example: only pitch oscillation (0 Hz oscillation frequency, 28 </a:t>
            </a:r>
            <a:r>
              <a:rPr lang="en-US" sz="2600" dirty="0" err="1"/>
              <a:t>mN·m</a:t>
            </a:r>
            <a:r>
              <a:rPr lang="en-US" sz="2600" dirty="0"/>
              <a:t>/rad beam stiffness)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00C93A2-685B-EDFF-3D6A-0CBC951452E6}"/>
              </a:ext>
            </a:extLst>
          </p:cNvPr>
          <p:cNvSpPr txBox="1">
            <a:spLocks/>
          </p:cNvSpPr>
          <p:nvPr/>
        </p:nvSpPr>
        <p:spPr>
          <a:xfrm>
            <a:off x="6096000" y="942325"/>
            <a:ext cx="5709425" cy="248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600" dirty="0"/>
              <a:t>(2) Example: transition from pitch to roll motion (6 Hz oscillation frequency, 344 </a:t>
            </a:r>
            <a:r>
              <a:rPr lang="en-US" sz="2600" dirty="0" err="1"/>
              <a:t>mN·m</a:t>
            </a:r>
            <a:r>
              <a:rPr lang="en-US" sz="2600" dirty="0"/>
              <a:t>/rad beam stiffness)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4AEA5B-6C93-5897-6FC5-375EADA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555261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Extended Model: Model Construction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tch to Roll - For Compare">
            <a:hlinkClick r:id="" action="ppaction://media"/>
            <a:extLst>
              <a:ext uri="{FF2B5EF4-FFF2-40B4-BE49-F238E27FC236}">
                <a16:creationId xmlns:a16="http://schemas.microsoft.com/office/drawing/2014/main" id="{853067E7-92AC-2771-ED11-3D1C62439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38883" y="2980452"/>
            <a:ext cx="4028419" cy="3347330"/>
          </a:xfrm>
          <a:prstGeom prst="rect">
            <a:avLst/>
          </a:prstGeom>
        </p:spPr>
      </p:pic>
      <p:pic>
        <p:nvPicPr>
          <p:cNvPr id="9" name="Pitch Only - For Compare - 2">
            <a:hlinkClick r:id="" action="ppaction://media"/>
            <a:extLst>
              <a:ext uri="{FF2B5EF4-FFF2-40B4-BE49-F238E27FC236}">
                <a16:creationId xmlns:a16="http://schemas.microsoft.com/office/drawing/2014/main" id="{BE69CD63-3D10-3A80-BC83-74414739CA7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409" y="2980451"/>
            <a:ext cx="4028419" cy="334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8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2A608-92D9-E714-CD79-AEBD8102F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edia3Looped">
            <a:hlinkClick r:id="" action="ppaction://media"/>
            <a:extLst>
              <a:ext uri="{FF2B5EF4-FFF2-40B4-BE49-F238E27FC236}">
                <a16:creationId xmlns:a16="http://schemas.microsoft.com/office/drawing/2014/main" id="{FCE96FED-B3A3-893B-9D0C-BFE16FEF00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6706" t="66814" r="44886" b="6089"/>
          <a:stretch/>
        </p:blipFill>
        <p:spPr>
          <a:xfrm>
            <a:off x="678986" y="4271057"/>
            <a:ext cx="2423340" cy="2037854"/>
          </a:xfrm>
          <a:prstGeom prst="rect">
            <a:avLst/>
          </a:prstGeom>
          <a:ln w="1905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40392-6D23-0904-A3D4-2B13BDACF070}"/>
              </a:ext>
            </a:extLst>
          </p:cNvPr>
          <p:cNvSpPr txBox="1"/>
          <p:nvPr/>
        </p:nvSpPr>
        <p:spPr>
          <a:xfrm>
            <a:off x="686280" y="389633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Large body oscillation</a:t>
            </a:r>
            <a:endParaRPr lang="en-US" dirty="0"/>
          </a:p>
        </p:txBody>
      </p:sp>
      <p:pic>
        <p:nvPicPr>
          <p:cNvPr id="11" name="Movie_S5_1080p">
            <a:hlinkClick r:id="" action="ppaction://media"/>
            <a:extLst>
              <a:ext uri="{FF2B5EF4-FFF2-40B4-BE49-F238E27FC236}">
                <a16:creationId xmlns:a16="http://schemas.microsoft.com/office/drawing/2014/main" id="{74F77526-525E-DE91-9AA3-FA0F1C04CA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t="9305" r="59110" b="44539"/>
          <a:stretch/>
        </p:blipFill>
        <p:spPr>
          <a:xfrm>
            <a:off x="3160482" y="942325"/>
            <a:ext cx="3630712" cy="2893098"/>
          </a:xfrm>
          <a:prstGeom prst="rect">
            <a:avLst/>
          </a:prstGeom>
        </p:spPr>
      </p:pic>
      <p:pic>
        <p:nvPicPr>
          <p:cNvPr id="12" name="Movie_S5_1080p">
            <a:hlinkClick r:id="" action="ppaction://media"/>
            <a:extLst>
              <a:ext uri="{FF2B5EF4-FFF2-40B4-BE49-F238E27FC236}">
                <a16:creationId xmlns:a16="http://schemas.microsoft.com/office/drawing/2014/main" id="{C1D8BE24-234C-CD50-FB05-859DECE5EB9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4"/>
          <a:srcRect t="56219" r="59110"/>
          <a:stretch/>
        </p:blipFill>
        <p:spPr>
          <a:xfrm>
            <a:off x="3189476" y="3898516"/>
            <a:ext cx="3630713" cy="2744244"/>
          </a:xfrm>
          <a:prstGeom prst="rect">
            <a:avLst/>
          </a:prstGeom>
        </p:spPr>
      </p:pic>
      <p:pic>
        <p:nvPicPr>
          <p:cNvPr id="15" name="Pitch to Roll - For Compare">
            <a:hlinkClick r:id="" action="ppaction://media"/>
            <a:extLst>
              <a:ext uri="{FF2B5EF4-FFF2-40B4-BE49-F238E27FC236}">
                <a16:creationId xmlns:a16="http://schemas.microsoft.com/office/drawing/2014/main" id="{CDAE8B19-7FDF-1B98-93D0-30FC0F99B29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42370" y="3896331"/>
            <a:ext cx="3364289" cy="2795485"/>
          </a:xfrm>
          <a:prstGeom prst="rect">
            <a:avLst/>
          </a:prstGeom>
        </p:spPr>
      </p:pic>
      <p:pic>
        <p:nvPicPr>
          <p:cNvPr id="17" name="Pitch Only - For Compare - 2">
            <a:hlinkClick r:id="" action="ppaction://media"/>
            <a:extLst>
              <a:ext uri="{FF2B5EF4-FFF2-40B4-BE49-F238E27FC236}">
                <a16:creationId xmlns:a16="http://schemas.microsoft.com/office/drawing/2014/main" id="{185B5E0C-6C81-B21B-D818-3452E2F236F8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142370" y="982245"/>
            <a:ext cx="3364289" cy="274017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6F08DD1D-58BA-FF6E-51EF-68412F78D440}"/>
              </a:ext>
            </a:extLst>
          </p:cNvPr>
          <p:cNvSpPr txBox="1">
            <a:spLocks/>
          </p:cNvSpPr>
          <p:nvPr/>
        </p:nvSpPr>
        <p:spPr>
          <a:xfrm>
            <a:off x="318370" y="367990"/>
            <a:ext cx="11555261" cy="57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Extended Model: Model Construction (Comparison)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79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7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4916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43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4355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2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AB9B-2CF7-2DD8-55C5-1C3B37C20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95B5C-3874-36F0-9E04-DB04085C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555261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Extended Model: Data Analysis (1)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A63C63-A588-E860-4352-1CFA8B5C9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69" y="897679"/>
            <a:ext cx="11747250" cy="4976624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600" b="1" dirty="0"/>
              <a:t>Goal: </a:t>
            </a:r>
            <a:r>
              <a:rPr lang="en-US" sz="2600" dirty="0"/>
              <a:t>For 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different oscillation frequencies, evaluate the probability of transitions from pitch to roll under varied stiffnesses of the beams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600" b="1" dirty="0"/>
              <a:t>Test Settings:</a:t>
            </a:r>
          </a:p>
          <a:p>
            <a:pPr lvl="1">
              <a:lnSpc>
                <a:spcPct val="160000"/>
              </a:lnSpc>
            </a:pPr>
            <a:r>
              <a:rPr lang="en-US" sz="2600" dirty="0"/>
              <a:t>Oscillation frequencies: 0 Hz to 6 Hz</a:t>
            </a:r>
          </a:p>
          <a:p>
            <a:pPr lvl="1">
              <a:lnSpc>
                <a:spcPct val="160000"/>
              </a:lnSpc>
            </a:pPr>
            <a:r>
              <a:rPr lang="en-US" sz="2600" dirty="0"/>
              <a:t>Beam stiffness values: [28, 55, 255, 344] </a:t>
            </a:r>
            <a:r>
              <a:rPr lang="en-US" sz="2600" dirty="0" err="1"/>
              <a:t>mN·m</a:t>
            </a:r>
            <a:r>
              <a:rPr lang="en-US" sz="2600" dirty="0"/>
              <a:t>/rad</a:t>
            </a:r>
          </a:p>
          <a:p>
            <a:pPr lvl="1">
              <a:lnSpc>
                <a:spcPct val="160000"/>
              </a:lnSpc>
            </a:pPr>
            <a:r>
              <a:rPr lang="en-US" sz="2600" dirty="0"/>
              <a:t>For each oscillation frequency under each beam stiffness, </a:t>
            </a:r>
            <a:r>
              <a:rPr lang="en-GB" sz="2600" dirty="0"/>
              <a:t>run 50 trials to calculate the transition probability from pitch to roll</a:t>
            </a:r>
            <a:endParaRPr lang="en-US" sz="2600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DD17736-E8FD-25FE-4195-2AD91A866099}"/>
              </a:ext>
            </a:extLst>
          </p:cNvPr>
          <p:cNvSpPr txBox="1">
            <a:spLocks/>
          </p:cNvSpPr>
          <p:nvPr/>
        </p:nvSpPr>
        <p:spPr>
          <a:xfrm>
            <a:off x="318370" y="5745439"/>
            <a:ext cx="1010802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200" dirty="0"/>
              <a:t>Note: Tested under the same contact model settings</a:t>
            </a:r>
          </a:p>
        </p:txBody>
      </p:sp>
    </p:spTree>
    <p:extLst>
      <p:ext uri="{BB962C8B-B14F-4D97-AF65-F5344CB8AC3E}">
        <p14:creationId xmlns:p14="http://schemas.microsoft.com/office/powerpoint/2010/main" val="52680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63BF9-1CD0-B523-872F-6BF9775BA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08DD0C-F90F-A127-F50F-A48B41350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555261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Extended Model: Data Analysis (1) – Stiffness 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0B4E014-09FA-B88C-CF69-0B6C297EC632}"/>
              </a:ext>
            </a:extLst>
          </p:cNvPr>
          <p:cNvSpPr txBox="1">
            <a:spLocks/>
          </p:cNvSpPr>
          <p:nvPr/>
        </p:nvSpPr>
        <p:spPr>
          <a:xfrm>
            <a:off x="3051027" y="4020144"/>
            <a:ext cx="1462916" cy="1974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Stiffness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= 0.5 </a:t>
            </a:r>
            <a:r>
              <a:rPr lang="en-US" sz="2600" dirty="0"/>
              <a:t>Nm/rad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0CF41E3-C83A-7F33-94E5-79333F87D675}"/>
              </a:ext>
            </a:extLst>
          </p:cNvPr>
          <p:cNvSpPr txBox="1">
            <a:spLocks/>
          </p:cNvSpPr>
          <p:nvPr/>
        </p:nvSpPr>
        <p:spPr>
          <a:xfrm>
            <a:off x="7485489" y="1297077"/>
            <a:ext cx="1538756" cy="2131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Stiffness = 0.3 Nm/rad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26942BA-4207-0C18-63D4-12CCD5FFD7F6}"/>
              </a:ext>
            </a:extLst>
          </p:cNvPr>
          <p:cNvSpPr txBox="1">
            <a:spLocks/>
          </p:cNvSpPr>
          <p:nvPr/>
        </p:nvSpPr>
        <p:spPr>
          <a:xfrm>
            <a:off x="7485489" y="4020144"/>
            <a:ext cx="1470991" cy="2308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Stiffness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= 0.7 </a:t>
            </a:r>
            <a:r>
              <a:rPr lang="en-US" sz="2600" dirty="0"/>
              <a:t>Nm/rad </a:t>
            </a:r>
          </a:p>
        </p:txBody>
      </p:sp>
      <p:pic>
        <p:nvPicPr>
          <p:cNvPr id="2" name="Picture 1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53EFE35D-469B-3CEE-E176-BA01ECEFD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8134"/>
            <a:ext cx="3051027" cy="2731686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CBF226E0-95CE-A4FB-E82E-B75B282C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407" y="942325"/>
            <a:ext cx="2855036" cy="2612154"/>
          </a:xfrm>
          <a:prstGeom prst="rect">
            <a:avLst/>
          </a:prstGeom>
        </p:spPr>
      </p:pic>
      <p:pic>
        <p:nvPicPr>
          <p:cNvPr id="14" name="Picture 13" descr="A graph of a graph with colored lines&#10;&#10;Description automatically generated with medium confidence">
            <a:extLst>
              <a:ext uri="{FF2B5EF4-FFF2-40B4-BE49-F238E27FC236}">
                <a16:creationId xmlns:a16="http://schemas.microsoft.com/office/drawing/2014/main" id="{6A126F01-8E91-A280-527C-9C9404FCB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40" y="3624830"/>
            <a:ext cx="2965371" cy="2814989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C0D7B41-4BFF-28F3-D7E8-509AF0079456}"/>
              </a:ext>
            </a:extLst>
          </p:cNvPr>
          <p:cNvSpPr txBox="1">
            <a:spLocks/>
          </p:cNvSpPr>
          <p:nvPr/>
        </p:nvSpPr>
        <p:spPr>
          <a:xfrm>
            <a:off x="9024245" y="1351935"/>
            <a:ext cx="2849386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Experimental data</a:t>
            </a:r>
          </a:p>
        </p:txBody>
      </p:sp>
      <p:pic>
        <p:nvPicPr>
          <p:cNvPr id="8" name="Picture 7" descr="A diagram of a robot&#10;&#10;Description automatically generated">
            <a:extLst>
              <a:ext uri="{FF2B5EF4-FFF2-40B4-BE49-F238E27FC236}">
                <a16:creationId xmlns:a16="http://schemas.microsoft.com/office/drawing/2014/main" id="{0CEE48D3-84E0-DD30-1476-5896F04D4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245" y="2100148"/>
            <a:ext cx="3167755" cy="2820196"/>
          </a:xfrm>
          <a:prstGeom prst="rect">
            <a:avLst/>
          </a:prstGeom>
        </p:spPr>
      </p:pic>
      <p:pic>
        <p:nvPicPr>
          <p:cNvPr id="12" name="Picture 11" descr="A graph of different colors&#10;&#10;Description automatically generated">
            <a:extLst>
              <a:ext uri="{FF2B5EF4-FFF2-40B4-BE49-F238E27FC236}">
                <a16:creationId xmlns:a16="http://schemas.microsoft.com/office/drawing/2014/main" id="{BCBD2FFD-7BA3-E759-BF17-7B0730C71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9" y="942325"/>
            <a:ext cx="3075607" cy="2636234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D56ED80-A869-87FB-E695-A9D80543194D}"/>
              </a:ext>
            </a:extLst>
          </p:cNvPr>
          <p:cNvSpPr txBox="1">
            <a:spLocks/>
          </p:cNvSpPr>
          <p:nvPr/>
        </p:nvSpPr>
        <p:spPr>
          <a:xfrm>
            <a:off x="3078474" y="1337639"/>
            <a:ext cx="1462916" cy="1974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Stiffness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= 0.1 </a:t>
            </a:r>
            <a:r>
              <a:rPr lang="en-US" sz="2600" dirty="0"/>
              <a:t>Nm/rad</a:t>
            </a:r>
          </a:p>
        </p:txBody>
      </p:sp>
    </p:spTree>
    <p:extLst>
      <p:ext uri="{BB962C8B-B14F-4D97-AF65-F5344CB8AC3E}">
        <p14:creationId xmlns:p14="http://schemas.microsoft.com/office/powerpoint/2010/main" val="67042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230B1595-E057-7A32-3562-74FDC87BD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8A0DBCC-C60F-B1A8-80E9-8404195C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10" y="942325"/>
            <a:ext cx="12011890" cy="554768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60000"/>
              </a:lnSpc>
              <a:buAutoNum type="arabicParenBoth"/>
            </a:pPr>
            <a:r>
              <a:rPr lang="en-US" sz="2600" b="1" dirty="0"/>
              <a:t>Basic Model</a:t>
            </a:r>
          </a:p>
          <a:p>
            <a:pPr lvl="1">
              <a:lnSpc>
                <a:spcPct val="160000"/>
              </a:lnSpc>
            </a:pPr>
            <a:r>
              <a:rPr lang="en-US" sz="2200" dirty="0"/>
              <a:t>Model Construction: video is shown</a:t>
            </a:r>
          </a:p>
          <a:p>
            <a:pPr lvl="1">
              <a:lnSpc>
                <a:spcPct val="160000"/>
              </a:lnSpc>
            </a:pPr>
            <a:r>
              <a:rPr lang="en-US" sz="2200" dirty="0"/>
              <a:t>Data Analysis: Refine the contact model (including friction) by evaluating parameters, including </a:t>
            </a:r>
            <a:r>
              <a:rPr lang="en-US" altLang="zh-CN" sz="2200" dirty="0"/>
              <a:t>force (</a:t>
            </a:r>
            <a:r>
              <a:rPr lang="en-US" altLang="zh-CN" sz="2200" dirty="0" err="1"/>
              <a:t>xyz</a:t>
            </a:r>
            <a:r>
              <a:rPr lang="en-US" altLang="zh-CN" sz="2200" dirty="0"/>
              <a:t>) and torque (roll, pitch, and yaw)</a:t>
            </a:r>
            <a:endParaRPr lang="en-US" sz="2200" dirty="0"/>
          </a:p>
          <a:p>
            <a:pPr marL="514350" indent="-514350">
              <a:lnSpc>
                <a:spcPct val="160000"/>
              </a:lnSpc>
              <a:buAutoNum type="arabicParenBoth"/>
            </a:pPr>
            <a:r>
              <a:rPr lang="en-US" sz="2600" b="1" dirty="0"/>
              <a:t>Extended Model</a:t>
            </a:r>
          </a:p>
          <a:p>
            <a:pPr lvl="1">
              <a:lnSpc>
                <a:spcPct val="160000"/>
              </a:lnSpc>
            </a:pPr>
            <a:r>
              <a:rPr lang="en-US" sz="2200" dirty="0"/>
              <a:t>Model Construction: videos are shown</a:t>
            </a:r>
          </a:p>
          <a:p>
            <a:pPr lvl="1">
              <a:lnSpc>
                <a:spcPct val="160000"/>
              </a:lnSpc>
            </a:pPr>
            <a:r>
              <a:rPr lang="en-US" sz="2200" dirty="0"/>
              <a:t>Data Analysis: 1. Evaluate </a:t>
            </a:r>
            <a:r>
              <a:rPr lang="en-GB" sz="2200" dirty="0"/>
              <a:t>the probability of transitions from pitch to roll</a:t>
            </a:r>
            <a:endParaRPr lang="en-US" sz="2200" dirty="0"/>
          </a:p>
          <a:p>
            <a:pPr marL="914400" lvl="2" indent="0">
              <a:lnSpc>
                <a:spcPct val="160000"/>
              </a:lnSpc>
              <a:buNone/>
            </a:pPr>
            <a:r>
              <a:rPr lang="en-US" sz="2200" dirty="0"/>
              <a:t>	           2. </a:t>
            </a:r>
            <a:r>
              <a:rPr lang="en-GB" sz="2200" dirty="0"/>
              <a:t>Examine transition time and traversal time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6FC015-5B8D-ECC0-D862-711D6DDB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555261" cy="5743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MuJoCo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434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FCAB4-76D7-540D-CFE2-FEF4A7DFE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12C24-E3D7-446A-FA47-539CF6DA0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6" y="714317"/>
            <a:ext cx="11916582" cy="597676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b="1" dirty="0"/>
              <a:t> Torsional Stiffness</a:t>
            </a:r>
          </a:p>
          <a:p>
            <a:pPr lvl="1">
              <a:lnSpc>
                <a:spcPct val="160000"/>
              </a:lnSpc>
            </a:pPr>
            <a:r>
              <a:rPr lang="en-GB" dirty="0"/>
              <a:t>Increasing the stiffness strengthens the normal reactional forces during interaction, leading to higher pitch-to-roll transition probabilities across all frequencies 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GB" dirty="0"/>
              <a:t>Decreasing contact stiffness weakens the forces, reducing the likelihood of transition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/>
              <a:t>Best match with simulation data at</a:t>
            </a:r>
            <a:r>
              <a:rPr lang="en-GB" b="1" dirty="0"/>
              <a:t> torsional stiffness = 0.5 Nm/rad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At 0.5 Nm/rad, the results are overall consistent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Specifically, as the oscillation frequency increases, the probability of transitioning from pitch to roll increases; also, increasing the stiffness of the beam makes it more likely for the robot to transition from pitch to roll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3D9AFAD-7E9E-0E89-684A-0DB55307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32" y="354579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Extended Model: Data Analysis (1) – Stiffness </a:t>
            </a:r>
          </a:p>
        </p:txBody>
      </p:sp>
    </p:spTree>
    <p:extLst>
      <p:ext uri="{BB962C8B-B14F-4D97-AF65-F5344CB8AC3E}">
        <p14:creationId xmlns:p14="http://schemas.microsoft.com/office/powerpoint/2010/main" val="3736193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0DB25-2D0B-09FA-E753-719EEC6C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0A137-B62C-0567-2C4B-CFB24AF6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555261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Extended Model: Data Analysis (1) – Timesteps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68A5BA3-9D85-CB45-C66C-0DFBD0B45F42}"/>
              </a:ext>
            </a:extLst>
          </p:cNvPr>
          <p:cNvSpPr txBox="1">
            <a:spLocks/>
          </p:cNvSpPr>
          <p:nvPr/>
        </p:nvSpPr>
        <p:spPr>
          <a:xfrm>
            <a:off x="3389002" y="1127854"/>
            <a:ext cx="2924728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Timesteps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= 0.0010 s</a:t>
            </a:r>
            <a:endParaRPr lang="en-US" sz="22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6E17BDE-D420-0AFD-5172-7A2BE86E337E}"/>
              </a:ext>
            </a:extLst>
          </p:cNvPr>
          <p:cNvSpPr txBox="1">
            <a:spLocks/>
          </p:cNvSpPr>
          <p:nvPr/>
        </p:nvSpPr>
        <p:spPr>
          <a:xfrm>
            <a:off x="153007" y="1127854"/>
            <a:ext cx="3225710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200" dirty="0"/>
              <a:t>Timesteps =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 0.0005 s</a:t>
            </a:r>
            <a:r>
              <a:rPr lang="en-US" sz="2200" dirty="0"/>
              <a:t> </a:t>
            </a:r>
          </a:p>
        </p:txBody>
      </p:sp>
      <p:pic>
        <p:nvPicPr>
          <p:cNvPr id="5" name="Picture 4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52F342DB-C137-204C-BFC3-D60FE4DB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4321"/>
            <a:ext cx="3174246" cy="2720782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C0F9E09-8322-5AB6-EEF2-1F7BFD8F373F}"/>
              </a:ext>
            </a:extLst>
          </p:cNvPr>
          <p:cNvSpPr txBox="1">
            <a:spLocks/>
          </p:cNvSpPr>
          <p:nvPr/>
        </p:nvSpPr>
        <p:spPr>
          <a:xfrm>
            <a:off x="490790" y="4717213"/>
            <a:ext cx="11385394" cy="195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Based on the pitch-to-roll transition probabilities, tested at timesteps of 0.0005 s, 0.001s, and 0.0015 s, the results show near-identical trends and values, indicating that the simulation has converged -&gt;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MuJoCo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is not highly sensitive to timestep in this range</a:t>
            </a:r>
            <a:endParaRPr lang="en-US" sz="3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27FB0-1A1F-1397-56EC-3C89CBDB8914}"/>
              </a:ext>
            </a:extLst>
          </p:cNvPr>
          <p:cNvSpPr txBox="1">
            <a:spLocks/>
          </p:cNvSpPr>
          <p:nvPr/>
        </p:nvSpPr>
        <p:spPr>
          <a:xfrm>
            <a:off x="9481656" y="1131382"/>
            <a:ext cx="239197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200" dirty="0"/>
              <a:t>Experimental data</a:t>
            </a:r>
          </a:p>
        </p:txBody>
      </p:sp>
      <p:pic>
        <p:nvPicPr>
          <p:cNvPr id="6" name="Picture 5" descr="A diagram of a robot&#10;&#10;Description automatically generated">
            <a:extLst>
              <a:ext uri="{FF2B5EF4-FFF2-40B4-BE49-F238E27FC236}">
                <a16:creationId xmlns:a16="http://schemas.microsoft.com/office/drawing/2014/main" id="{C358C75D-86BB-D148-0DF5-0A96EF2F3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186" y="1847346"/>
            <a:ext cx="2871725" cy="2556646"/>
          </a:xfrm>
          <a:prstGeom prst="rect">
            <a:avLst/>
          </a:prstGeom>
        </p:spPr>
      </p:pic>
      <p:pic>
        <p:nvPicPr>
          <p:cNvPr id="10" name="Picture 9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3533CD5B-1E16-7806-EA43-09DCBE6A8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13" y="1776371"/>
            <a:ext cx="3025998" cy="2593714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1429ED8-9765-33CF-1FE1-8BC4CF5EE92F}"/>
              </a:ext>
            </a:extLst>
          </p:cNvPr>
          <p:cNvSpPr txBox="1">
            <a:spLocks/>
          </p:cNvSpPr>
          <p:nvPr/>
        </p:nvSpPr>
        <p:spPr>
          <a:xfrm>
            <a:off x="6395547" y="1122164"/>
            <a:ext cx="3225710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Timesteps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=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0.0015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</a:t>
            </a:r>
            <a:endParaRPr lang="en-US" sz="2200" dirty="0"/>
          </a:p>
        </p:txBody>
      </p:sp>
      <p:pic>
        <p:nvPicPr>
          <p:cNvPr id="13" name="Picture 12" descr="A graph of different frequency&#10;&#10;Description automatically generated">
            <a:extLst>
              <a:ext uri="{FF2B5EF4-FFF2-40B4-BE49-F238E27FC236}">
                <a16:creationId xmlns:a16="http://schemas.microsoft.com/office/drawing/2014/main" id="{CE0DB53F-37CC-7EB6-8A89-800480715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240" y="1742464"/>
            <a:ext cx="3105116" cy="26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48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AB9B-2CF7-2DD8-55C5-1C3B37C20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95B5C-3874-36F0-9E04-DB04085C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555261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Extended Model: Data Analysis (2)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A63C63-A588-E860-4352-1CFA8B5C9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68" y="852162"/>
            <a:ext cx="11747250" cy="515367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3400" b="1" dirty="0"/>
              <a:t>Goal: </a:t>
            </a:r>
            <a:r>
              <a:rPr lang="en-GB" sz="3400" b="0" i="0" u="none" strike="noStrike" dirty="0">
                <a:solidFill>
                  <a:srgbClr val="000000"/>
                </a:solidFill>
                <a:effectLst/>
              </a:rPr>
              <a:t>Examine transition time and traversal time across different oscillation frequencies and varying beam stiffness levels</a:t>
            </a:r>
          </a:p>
          <a:p>
            <a:pPr lvl="1">
              <a:lnSpc>
                <a:spcPct val="160000"/>
              </a:lnSpc>
            </a:pPr>
            <a:r>
              <a:rPr lang="en-US" sz="2600" dirty="0">
                <a:solidFill>
                  <a:srgbClr val="000000"/>
                </a:solidFill>
              </a:rPr>
              <a:t>Transition time: </a:t>
            </a:r>
            <a:r>
              <a:rPr lang="en-GB" sz="2600" dirty="0">
                <a:solidFill>
                  <a:srgbClr val="000000"/>
                </a:solidFill>
              </a:rPr>
              <a:t>the time for the robot to transition from pitch motion to full roll motion (none if the robot only pitches during traversal)</a:t>
            </a:r>
          </a:p>
          <a:p>
            <a:pPr lvl="1">
              <a:lnSpc>
                <a:spcPct val="160000"/>
              </a:lnSpc>
            </a:pPr>
            <a:r>
              <a:rPr lang="en-US" sz="2600" dirty="0"/>
              <a:t>Traversal time: </a:t>
            </a:r>
            <a:r>
              <a:rPr lang="en-GB" sz="2600" dirty="0">
                <a:solidFill>
                  <a:srgbClr val="000000"/>
                </a:solidFill>
              </a:rPr>
              <a:t>t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he total time </a:t>
            </a:r>
            <a:r>
              <a:rPr lang="en-GB" sz="2600" dirty="0">
                <a:solidFill>
                  <a:srgbClr val="000000"/>
                </a:solidFill>
              </a:rPr>
              <a:t>from when the robot first contacts the beams until it crosses them</a:t>
            </a:r>
            <a:endParaRPr lang="en-GB" sz="26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sz="3400" b="1" dirty="0"/>
              <a:t>Test Settings:</a:t>
            </a:r>
          </a:p>
          <a:p>
            <a:pPr lvl="1">
              <a:lnSpc>
                <a:spcPct val="160000"/>
              </a:lnSpc>
            </a:pPr>
            <a:r>
              <a:rPr lang="en-US" sz="2600" dirty="0"/>
              <a:t>Oscillation frequencies: 0 Hz to 6 Hz</a:t>
            </a:r>
          </a:p>
          <a:p>
            <a:pPr lvl="1">
              <a:lnSpc>
                <a:spcPct val="160000"/>
              </a:lnSpc>
            </a:pPr>
            <a:r>
              <a:rPr lang="en-US" sz="2600" dirty="0"/>
              <a:t>Beam stiffness values: [28, 55, 255, 344, 516] </a:t>
            </a:r>
            <a:r>
              <a:rPr lang="en-US" sz="2600" dirty="0" err="1"/>
              <a:t>mN·m</a:t>
            </a:r>
            <a:r>
              <a:rPr lang="en-US" sz="2600" dirty="0"/>
              <a:t>/rad, </a:t>
            </a:r>
            <a:r>
              <a:rPr lang="en-GB" sz="2600" dirty="0"/>
              <a:t>referred to as K1 through K5 in the plots</a:t>
            </a:r>
            <a:endParaRPr lang="en-US" sz="2600" dirty="0"/>
          </a:p>
          <a:p>
            <a:pPr lvl="1">
              <a:lnSpc>
                <a:spcPct val="160000"/>
              </a:lnSpc>
            </a:pPr>
            <a:r>
              <a:rPr lang="en-GB" sz="2600" dirty="0"/>
              <a:t>For each frequency and stiffness combination, 10 trials were conducted to compute the average traversal and transition times</a:t>
            </a:r>
            <a:endParaRPr lang="en-US" sz="2600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CADA059-B717-0708-827F-799CA55E6D97}"/>
              </a:ext>
            </a:extLst>
          </p:cNvPr>
          <p:cNvSpPr txBox="1">
            <a:spLocks/>
          </p:cNvSpPr>
          <p:nvPr/>
        </p:nvSpPr>
        <p:spPr>
          <a:xfrm>
            <a:off x="318369" y="5915675"/>
            <a:ext cx="1155526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200" dirty="0"/>
              <a:t>Note: Tested under the same contact model settings &amp; a torsional stiffness of 0.5 Nm/rad</a:t>
            </a:r>
          </a:p>
        </p:txBody>
      </p:sp>
    </p:spTree>
    <p:extLst>
      <p:ext uri="{BB962C8B-B14F-4D97-AF65-F5344CB8AC3E}">
        <p14:creationId xmlns:p14="http://schemas.microsoft.com/office/powerpoint/2010/main" val="1553637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0DB25-2D0B-09FA-E753-719EEC6C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0A137-B62C-0567-2C4B-CFB24AF6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61" y="133631"/>
            <a:ext cx="11555261" cy="574335"/>
          </a:xfrm>
        </p:spPr>
        <p:txBody>
          <a:bodyPr>
            <a:noAutofit/>
          </a:bodyPr>
          <a:lstStyle/>
          <a:p>
            <a:r>
              <a:rPr lang="en-US" sz="3200" dirty="0"/>
              <a:t>Extended Model: Data Analysis (2)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6E17BDE-D420-0AFD-5172-7A2BE86E337E}"/>
              </a:ext>
            </a:extLst>
          </p:cNvPr>
          <p:cNvSpPr txBox="1">
            <a:spLocks/>
          </p:cNvSpPr>
          <p:nvPr/>
        </p:nvSpPr>
        <p:spPr>
          <a:xfrm>
            <a:off x="220003" y="706049"/>
            <a:ext cx="160371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Result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2025FFC-7BFF-9450-F602-9667661B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75" y="707966"/>
            <a:ext cx="6378345" cy="2657644"/>
          </a:xfrm>
          <a:prstGeom prst="rect">
            <a:avLst/>
          </a:prstGeom>
        </p:spPr>
      </p:pic>
      <p:pic>
        <p:nvPicPr>
          <p:cNvPr id="12" name="Picture 11" descr="A comparison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03E7267-CB31-45A6-7324-90201DEA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75" y="3387949"/>
            <a:ext cx="6801161" cy="311390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CDA2E6D-2865-671A-3280-8BE47F77A410}"/>
              </a:ext>
            </a:extLst>
          </p:cNvPr>
          <p:cNvSpPr/>
          <p:nvPr/>
        </p:nvSpPr>
        <p:spPr>
          <a:xfrm>
            <a:off x="4942703" y="1149178"/>
            <a:ext cx="556053" cy="88577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116D09-40BD-9D93-FE92-2D2476F24604}"/>
              </a:ext>
            </a:extLst>
          </p:cNvPr>
          <p:cNvSpPr/>
          <p:nvPr/>
        </p:nvSpPr>
        <p:spPr>
          <a:xfrm flipH="1">
            <a:off x="1796380" y="822607"/>
            <a:ext cx="556055" cy="254300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DBF325D-262C-89FA-DBC5-A31201C94EC7}"/>
              </a:ext>
            </a:extLst>
          </p:cNvPr>
          <p:cNvSpPr txBox="1">
            <a:spLocks/>
          </p:cNvSpPr>
          <p:nvPr/>
        </p:nvSpPr>
        <p:spPr>
          <a:xfrm>
            <a:off x="8511836" y="3078440"/>
            <a:ext cx="3416676" cy="574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Time vs Frequency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0FE7648-1785-C7A0-91D8-8671AFD37F9B}"/>
              </a:ext>
            </a:extLst>
          </p:cNvPr>
          <p:cNvSpPr txBox="1">
            <a:spLocks/>
          </p:cNvSpPr>
          <p:nvPr/>
        </p:nvSpPr>
        <p:spPr>
          <a:xfrm>
            <a:off x="120661" y="3429000"/>
            <a:ext cx="2127239" cy="1285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4223540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6387-4228-D1AE-F96B-E27116BFB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FDCCFD-AF4B-E5EC-F723-F4281C39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61" y="31793"/>
            <a:ext cx="11578281" cy="827656"/>
          </a:xfrm>
        </p:spPr>
        <p:txBody>
          <a:bodyPr>
            <a:normAutofit/>
          </a:bodyPr>
          <a:lstStyle/>
          <a:p>
            <a:r>
              <a:rPr lang="en-US" sz="3200" dirty="0"/>
              <a:t>Extended Model: Data Analysis (2)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6A37D16-2176-B7D0-BF18-3568051654A4}"/>
              </a:ext>
            </a:extLst>
          </p:cNvPr>
          <p:cNvSpPr txBox="1">
            <a:spLocks/>
          </p:cNvSpPr>
          <p:nvPr/>
        </p:nvSpPr>
        <p:spPr>
          <a:xfrm>
            <a:off x="120661" y="3429000"/>
            <a:ext cx="2127239" cy="1285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Experimental data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CE4AB49-B995-BCF5-6F09-36E88012D509}"/>
              </a:ext>
            </a:extLst>
          </p:cNvPr>
          <p:cNvSpPr txBox="1">
            <a:spLocks/>
          </p:cNvSpPr>
          <p:nvPr/>
        </p:nvSpPr>
        <p:spPr>
          <a:xfrm>
            <a:off x="120661" y="548864"/>
            <a:ext cx="160371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Result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272CF39-421C-2896-1DE5-4C9D6C7A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376" y="695826"/>
            <a:ext cx="7036565" cy="2931902"/>
          </a:xfrm>
          <a:prstGeom prst="rect">
            <a:avLst/>
          </a:prstGeom>
        </p:spPr>
      </p:pic>
      <p:pic>
        <p:nvPicPr>
          <p:cNvPr id="9" name="Picture 8" descr="A comparison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C6BD7A6-9E1C-2828-8249-F81101D8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73" y="3675885"/>
            <a:ext cx="6035667" cy="275495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25C17CB-70BC-FB1D-89C1-304216016EBD}"/>
              </a:ext>
            </a:extLst>
          </p:cNvPr>
          <p:cNvSpPr/>
          <p:nvPr/>
        </p:nvSpPr>
        <p:spPr>
          <a:xfrm flipH="1">
            <a:off x="5725827" y="1335784"/>
            <a:ext cx="563761" cy="1098497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979E062D-9F29-BBE5-82DD-DC99CEF656A9}"/>
              </a:ext>
            </a:extLst>
          </p:cNvPr>
          <p:cNvSpPr txBox="1">
            <a:spLocks/>
          </p:cNvSpPr>
          <p:nvPr/>
        </p:nvSpPr>
        <p:spPr>
          <a:xfrm>
            <a:off x="8132440" y="3627728"/>
            <a:ext cx="3938899" cy="234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Time vs Stiffness (</a:t>
            </a:r>
            <a:r>
              <a:rPr lang="en-GB" sz="3200" dirty="0">
                <a:solidFill>
                  <a:srgbClr val="000000"/>
                </a:solidFill>
                <a:latin typeface="-webkit-standard"/>
              </a:rPr>
              <a:t>Same data but plotted with stiffness on the x-axis)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624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DC39-E546-08E5-564A-821445E1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892D1-DEA5-7B38-A10F-84769F9B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555261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Extended</a:t>
            </a:r>
            <a:r>
              <a:rPr lang="en-US" sz="4400" dirty="0"/>
              <a:t> Model: Data Analysis (2)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87E1A9-DFDB-2CC5-8FA8-7338AF26A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70" y="1003262"/>
            <a:ext cx="11555261" cy="477970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600" dirty="0">
                <a:solidFill>
                  <a:srgbClr val="000000"/>
                </a:solidFill>
              </a:rPr>
              <a:t>(1) Overall, the result is consistent with experimental data</a:t>
            </a:r>
          </a:p>
          <a:p>
            <a:pPr lvl="1">
              <a:lnSpc>
                <a:spcPct val="160000"/>
              </a:lnSpc>
            </a:pPr>
            <a:r>
              <a:rPr lang="en-US" sz="2600" dirty="0">
                <a:solidFill>
                  <a:srgbClr val="000000"/>
                </a:solidFill>
              </a:rPr>
              <a:t>Most of the data points fall within the error margins of experimental ta</a:t>
            </a:r>
          </a:p>
          <a:p>
            <a:pPr lvl="1">
              <a:lnSpc>
                <a:spcPct val="160000"/>
              </a:lnSpc>
            </a:pPr>
            <a:r>
              <a:rPr lang="en-GB" sz="2600" dirty="0">
                <a:solidFill>
                  <a:srgbClr val="000000"/>
                </a:solidFill>
              </a:rPr>
              <a:t>As beam stiffness increases (from K1 to K5), both transition time and traversal time decrease – a trend that matches </a:t>
            </a:r>
            <a:r>
              <a:rPr lang="en-US" sz="2600" dirty="0">
                <a:solidFill>
                  <a:srgbClr val="000000"/>
                </a:solidFill>
              </a:rPr>
              <a:t>experimental</a:t>
            </a:r>
            <a:r>
              <a:rPr lang="en-GB" sz="2600" dirty="0">
                <a:solidFill>
                  <a:srgbClr val="000000"/>
                </a:solidFill>
              </a:rPr>
              <a:t> data</a:t>
            </a:r>
          </a:p>
          <a:p>
            <a:pPr lvl="1">
              <a:lnSpc>
                <a:spcPct val="160000"/>
              </a:lnSpc>
            </a:pPr>
            <a:r>
              <a:rPr lang="en-GB" sz="2600" dirty="0">
                <a:solidFill>
                  <a:srgbClr val="000000"/>
                </a:solidFill>
              </a:rPr>
              <a:t>As oscillation frequency increases (from 0 Hz to 6 Hz), both transition time and traversal time decrease – another trend that matches </a:t>
            </a:r>
            <a:r>
              <a:rPr lang="en-US" sz="2600" dirty="0">
                <a:solidFill>
                  <a:srgbClr val="000000"/>
                </a:solidFill>
              </a:rPr>
              <a:t>experimental</a:t>
            </a:r>
            <a:r>
              <a:rPr lang="en-GB" sz="2600" dirty="0">
                <a:solidFill>
                  <a:srgbClr val="000000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081190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3F475-A171-F8FD-E8D8-699D48BC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98ECD0-9088-8568-7389-A4D1CB50D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555261" cy="574335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Extended</a:t>
            </a:r>
            <a:r>
              <a:rPr lang="en-US" sz="4400" dirty="0"/>
              <a:t> Model: Data Analysis (2)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240A88-B711-B5BD-3A9B-D059DB27A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69" y="942325"/>
            <a:ext cx="11747250" cy="525257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dirty="0">
                <a:solidFill>
                  <a:srgbClr val="000000"/>
                </a:solidFill>
              </a:rPr>
              <a:t>(2) Differences (circled in black): </a:t>
            </a:r>
          </a:p>
          <a:p>
            <a:pPr lvl="1">
              <a:lnSpc>
                <a:spcPct val="160000"/>
              </a:lnSpc>
            </a:pPr>
            <a:r>
              <a:rPr lang="en-US" sz="2800" dirty="0">
                <a:solidFill>
                  <a:srgbClr val="000000"/>
                </a:solidFill>
              </a:rPr>
              <a:t>This is because </a:t>
            </a:r>
            <a:r>
              <a:rPr lang="en-GB" sz="2800" dirty="0">
                <a:solidFill>
                  <a:srgbClr val="000000"/>
                </a:solidFill>
              </a:rPr>
              <a:t>at lower frequencies (0 Hz), the robot in my model only pitches in every trial, with no transition to roll -&gt; no transition time is recorded, and traversal time is longer because the robot takes longer to cross the beam when only pitches</a:t>
            </a:r>
          </a:p>
          <a:p>
            <a:pPr lvl="1">
              <a:lnSpc>
                <a:spcPct val="160000"/>
              </a:lnSpc>
            </a:pPr>
            <a:r>
              <a:rPr lang="en-GB" sz="2800" dirty="0">
                <a:solidFill>
                  <a:srgbClr val="000000"/>
                </a:solidFill>
              </a:rPr>
              <a:t>But this </a:t>
            </a:r>
            <a:r>
              <a:rPr lang="en-GB" sz="2800" dirty="0" err="1">
                <a:solidFill>
                  <a:srgbClr val="000000"/>
                </a:solidFill>
              </a:rPr>
              <a:t>behavior</a:t>
            </a:r>
            <a:r>
              <a:rPr lang="en-GB" sz="2800" dirty="0">
                <a:solidFill>
                  <a:srgbClr val="000000"/>
                </a:solidFill>
              </a:rPr>
              <a:t> is expected and consistent with the previous result (p. 12), which shows that the probability of transitioning from pitch to roll decreases significantly at lower frequencies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3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60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7FDE6-7E91-9297-70E0-ED760B746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BB731EF-F3F5-268E-E838-43781EDC5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69" y="4258463"/>
            <a:ext cx="11555261" cy="1986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Movement from -100 mm to 100 mm in the x-axis</a:t>
            </a:r>
          </a:p>
          <a:p>
            <a:pPr marL="0" indent="0">
              <a:buNone/>
            </a:pPr>
            <a:r>
              <a:rPr lang="en-US" sz="2600" dirty="0"/>
              <a:t>Two conditions:</a:t>
            </a:r>
          </a:p>
          <a:p>
            <a:pPr marL="514350" indent="-514350">
              <a:buAutoNum type="arabicParenBoth"/>
            </a:pPr>
            <a:r>
              <a:rPr lang="en-US" sz="2600" dirty="0"/>
              <a:t>When roll = -5, pitch = -30</a:t>
            </a:r>
            <a:r>
              <a:rPr lang="zh-CN" altLang="en-US" sz="2600" dirty="0"/>
              <a:t> </a:t>
            </a:r>
            <a:r>
              <a:rPr lang="en-US" altLang="zh-CN" sz="2600" dirty="0"/>
              <a:t>(example shown above)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(2)  When roll = -5, pitch = -40</a:t>
            </a:r>
          </a:p>
        </p:txBody>
      </p:sp>
      <p:pic>
        <p:nvPicPr>
          <p:cNvPr id="2" name="Picture 1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24BF0EAD-F0F8-8288-185C-567DBD827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78" y="1371925"/>
            <a:ext cx="2814382" cy="198689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5FA951-28CD-EFCA-7430-82D627810934}"/>
              </a:ext>
            </a:extLst>
          </p:cNvPr>
          <p:cNvCxnSpPr>
            <a:cxnSpLocks/>
          </p:cNvCxnSpPr>
          <p:nvPr/>
        </p:nvCxnSpPr>
        <p:spPr>
          <a:xfrm>
            <a:off x="3404543" y="2412158"/>
            <a:ext cx="58759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93B1F9-EDBE-6F1D-A3CB-AAF180E8D59D}"/>
              </a:ext>
            </a:extLst>
          </p:cNvPr>
          <p:cNvGrpSpPr/>
          <p:nvPr/>
        </p:nvGrpSpPr>
        <p:grpSpPr>
          <a:xfrm>
            <a:off x="4213382" y="1353117"/>
            <a:ext cx="2969965" cy="2407341"/>
            <a:chOff x="7088435" y="788950"/>
            <a:chExt cx="3538987" cy="3168412"/>
          </a:xfrm>
        </p:grpSpPr>
        <p:pic>
          <p:nvPicPr>
            <p:cNvPr id="24" name="Picture 2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ED30AE1-8CDF-13FD-5811-F9F4815EA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8435" y="788950"/>
              <a:ext cx="3538987" cy="3168412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20B24A-5F46-325A-81CD-673853702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585" y="1590216"/>
              <a:ext cx="801356" cy="5643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7CDB35B-CC25-648B-0A96-D926EFED2C30}"/>
                </a:ext>
              </a:extLst>
            </p:cNvPr>
            <p:cNvCxnSpPr>
              <a:cxnSpLocks/>
            </p:cNvCxnSpPr>
            <p:nvPr/>
          </p:nvCxnSpPr>
          <p:spPr>
            <a:xfrm>
              <a:off x="8264585" y="2154585"/>
              <a:ext cx="5719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ontent Placeholder 4">
              <a:extLst>
                <a:ext uri="{FF2B5EF4-FFF2-40B4-BE49-F238E27FC236}">
                  <a16:creationId xmlns:a16="http://schemas.microsoft.com/office/drawing/2014/main" id="{8FEE08B1-3DBD-A0A6-3233-DD6603EB4B6B}"/>
                </a:ext>
              </a:extLst>
            </p:cNvPr>
            <p:cNvSpPr txBox="1">
              <a:spLocks/>
            </p:cNvSpPr>
            <p:nvPr/>
          </p:nvSpPr>
          <p:spPr>
            <a:xfrm>
              <a:off x="8707983" y="1797603"/>
              <a:ext cx="784468" cy="5358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marR="0" indent="-2286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bg1"/>
                  </a:solidFill>
                </a:rPr>
                <a:t>-30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99A11-19DB-472F-3743-F0FC3C2C85DC}"/>
                </a:ext>
              </a:extLst>
            </p:cNvPr>
            <p:cNvCxnSpPr>
              <a:cxnSpLocks/>
            </p:cNvCxnSpPr>
            <p:nvPr/>
          </p:nvCxnSpPr>
          <p:spPr>
            <a:xfrm>
              <a:off x="7955397" y="3247174"/>
              <a:ext cx="88917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tent Placeholder 4">
              <a:extLst>
                <a:ext uri="{FF2B5EF4-FFF2-40B4-BE49-F238E27FC236}">
                  <a16:creationId xmlns:a16="http://schemas.microsoft.com/office/drawing/2014/main" id="{225B585B-0BAA-59D4-96D1-B65083E3AE1D}"/>
                </a:ext>
              </a:extLst>
            </p:cNvPr>
            <p:cNvSpPr txBox="1">
              <a:spLocks/>
            </p:cNvSpPr>
            <p:nvPr/>
          </p:nvSpPr>
          <p:spPr>
            <a:xfrm>
              <a:off x="8451576" y="3371865"/>
              <a:ext cx="1921041" cy="5358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marR="0" indent="-2286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bg1"/>
                  </a:solidFill>
                </a:rPr>
                <a:t>Moving in x direction: 16mm/s</a:t>
              </a:r>
            </a:p>
          </p:txBody>
        </p:sp>
      </p:grpSp>
      <p:sp>
        <p:nvSpPr>
          <p:cNvPr id="48" name="Title 2">
            <a:extLst>
              <a:ext uri="{FF2B5EF4-FFF2-40B4-BE49-F238E27FC236}">
                <a16:creationId xmlns:a16="http://schemas.microsoft.com/office/drawing/2014/main" id="{3E447F12-56AD-111F-DC0D-26844C95020A}"/>
              </a:ext>
            </a:extLst>
          </p:cNvPr>
          <p:cNvSpPr txBox="1">
            <a:spLocks/>
          </p:cNvSpPr>
          <p:nvPr/>
        </p:nvSpPr>
        <p:spPr>
          <a:xfrm>
            <a:off x="318370" y="367990"/>
            <a:ext cx="11555261" cy="57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 Model: Model Construction</a:t>
            </a:r>
          </a:p>
        </p:txBody>
      </p:sp>
      <p:pic>
        <p:nvPicPr>
          <p:cNvPr id="55" name="Simple Model - Full">
            <a:hlinkClick r:id="" action="ppaction://media"/>
            <a:extLst>
              <a:ext uri="{FF2B5EF4-FFF2-40B4-BE49-F238E27FC236}">
                <a16:creationId xmlns:a16="http://schemas.microsoft.com/office/drawing/2014/main" id="{9718B45E-5E41-0781-A9C3-3B03A85F38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90010" y="1235739"/>
            <a:ext cx="3422230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4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A84C-3456-002B-366E-810016CA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2">
            <a:extLst>
              <a:ext uri="{FF2B5EF4-FFF2-40B4-BE49-F238E27FC236}">
                <a16:creationId xmlns:a16="http://schemas.microsoft.com/office/drawing/2014/main" id="{94E8552D-7DE2-6A0B-095C-3F13677D779C}"/>
              </a:ext>
            </a:extLst>
          </p:cNvPr>
          <p:cNvSpPr txBox="1">
            <a:spLocks/>
          </p:cNvSpPr>
          <p:nvPr/>
        </p:nvSpPr>
        <p:spPr>
          <a:xfrm>
            <a:off x="318370" y="367990"/>
            <a:ext cx="11555261" cy="57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 Model: Data Analysis – Contact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154BB0-5726-71E9-34D2-D5AFD542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83" y="942326"/>
            <a:ext cx="11555260" cy="3908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Contact Model</a:t>
            </a:r>
          </a:p>
          <a:p>
            <a:pPr marL="514350" indent="-514350">
              <a:buAutoNum type="arabicParenBoth"/>
            </a:pPr>
            <a:r>
              <a:rPr lang="en-GB" sz="2600" dirty="0" err="1"/>
              <a:t>solref</a:t>
            </a:r>
            <a:r>
              <a:rPr lang="en-GB" sz="2600" dirty="0"/>
              <a:t> = “</a:t>
            </a:r>
            <a:r>
              <a:rPr lang="en-GB" sz="2600" dirty="0" err="1"/>
              <a:t>timeconst</a:t>
            </a:r>
            <a:r>
              <a:rPr lang="en-GB" sz="2600" dirty="0"/>
              <a:t> </a:t>
            </a:r>
            <a:r>
              <a:rPr lang="en-GB" sz="2600" dirty="0" err="1"/>
              <a:t>dampratio</a:t>
            </a:r>
            <a:r>
              <a:rPr lang="en-GB" sz="2600" dirty="0"/>
              <a:t>”</a:t>
            </a:r>
          </a:p>
          <a:p>
            <a:pPr lvl="1"/>
            <a:r>
              <a:rPr lang="en-GB" sz="2200" dirty="0"/>
              <a:t>time constant (s): larger -&gt; softer contact (slower correction)</a:t>
            </a:r>
          </a:p>
          <a:p>
            <a:pPr lvl="1"/>
            <a:r>
              <a:rPr lang="en-GB" sz="2200" dirty="0"/>
              <a:t>damping ratio (unitless): 1.0 ≈ critically damped, &lt;1 under-damped, and &gt;1 over-damped</a:t>
            </a:r>
          </a:p>
          <a:p>
            <a:pPr marL="514350" indent="-514350">
              <a:buAutoNum type="arabicParenBoth"/>
            </a:pPr>
            <a:r>
              <a:rPr lang="en-GB" sz="2600" dirty="0" err="1"/>
              <a:t>solimp</a:t>
            </a:r>
            <a:r>
              <a:rPr lang="en-GB" sz="2600" dirty="0"/>
              <a:t> = “d0 </a:t>
            </a:r>
            <a:r>
              <a:rPr lang="en-GB" sz="2600" dirty="0" err="1"/>
              <a:t>dwidth</a:t>
            </a:r>
            <a:r>
              <a:rPr lang="en-GB" sz="2600" dirty="0"/>
              <a:t> width”</a:t>
            </a:r>
          </a:p>
          <a:p>
            <a:pPr marL="685800" algn="l">
              <a:buFont typeface="Arial" panose="020B0604020202020204" pitchFamily="34" charset="0"/>
              <a:buChar char="•"/>
            </a:pPr>
            <a:r>
              <a:rPr lang="en-GB" sz="2200" dirty="0"/>
              <a:t>d0 (unitless, 0 - 1): impedance at contact</a:t>
            </a:r>
          </a:p>
          <a:p>
            <a:pPr marL="685800" algn="l">
              <a:buFont typeface="Arial" panose="020B0604020202020204" pitchFamily="34" charset="0"/>
              <a:buChar char="•"/>
            </a:pPr>
            <a:r>
              <a:rPr lang="en-GB" sz="2200" dirty="0" err="1"/>
              <a:t>dwidth</a:t>
            </a:r>
            <a:r>
              <a:rPr lang="en-GB" sz="2200" dirty="0"/>
              <a:t> (unitless, 0 - 1): impedance at r = width</a:t>
            </a:r>
          </a:p>
          <a:p>
            <a:pPr marL="6858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width (m): exponent/nonlinearity of the stiffness curve -&gt; controls how quickly stiffness ramps up between the two thresholds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EC56E0C-EE28-087F-06E0-1EB39551F6A0}"/>
              </a:ext>
            </a:extLst>
          </p:cNvPr>
          <p:cNvSpPr txBox="1">
            <a:spLocks/>
          </p:cNvSpPr>
          <p:nvPr/>
        </p:nvSpPr>
        <p:spPr>
          <a:xfrm>
            <a:off x="318370" y="4862272"/>
            <a:ext cx="5567191" cy="138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Specific values are shown on the right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(</a:t>
            </a:r>
            <a:r>
              <a:rPr lang="en-GB" sz="2600" dirty="0"/>
              <a:t>their testing is demonstrated in the next slides</a:t>
            </a:r>
            <a:r>
              <a:rPr lang="en-US" sz="2600" dirty="0"/>
              <a:t>)</a:t>
            </a:r>
          </a:p>
        </p:txBody>
      </p:sp>
      <p:pic>
        <p:nvPicPr>
          <p:cNvPr id="11" name="Picture 10" descr="A black screen with numbers and letters&#10;&#10;Description automatically generated">
            <a:extLst>
              <a:ext uri="{FF2B5EF4-FFF2-40B4-BE49-F238E27FC236}">
                <a16:creationId xmlns:a16="http://schemas.microsoft.com/office/drawing/2014/main" id="{3DC457A7-ED80-DDE0-A72F-57712603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013" y="4607517"/>
            <a:ext cx="5295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C2E07-4872-4EBA-E2CE-A566DF65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4BDC6-28CD-E870-9B61-FDF6F6AC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Analysis</a:t>
            </a:r>
            <a:r>
              <a:rPr lang="en-US" dirty="0"/>
              <a:t>: Contact Model</a:t>
            </a:r>
            <a:r>
              <a:rPr lang="en-US" sz="4400" dirty="0"/>
              <a:t> </a:t>
            </a:r>
            <a:r>
              <a:rPr lang="en-US" dirty="0"/>
              <a:t>(Roll -5, Pitch -30)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12A765B-BE1F-2705-5B55-48E82F58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18" y="1448683"/>
            <a:ext cx="3831839" cy="2182919"/>
          </a:xfrm>
          <a:prstGeom prst="rect">
            <a:avLst/>
          </a:prstGeom>
        </p:spPr>
      </p:pic>
      <p:pic>
        <p:nvPicPr>
          <p:cNvPr id="12" name="Picture 11" descr="A graph of a torque&#10;&#10;Description automatically generated with medium confidence">
            <a:extLst>
              <a:ext uri="{FF2B5EF4-FFF2-40B4-BE49-F238E27FC236}">
                <a16:creationId xmlns:a16="http://schemas.microsoft.com/office/drawing/2014/main" id="{B1E6D22F-AF9A-D7AD-7473-DFF08DC3B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749" y="3460145"/>
            <a:ext cx="3900608" cy="2232401"/>
          </a:xfrm>
          <a:prstGeom prst="rect">
            <a:avLst/>
          </a:prstGeom>
        </p:spPr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FAB0D8E-B8A4-19EE-D87A-502CA8B8AEAB}"/>
              </a:ext>
            </a:extLst>
          </p:cNvPr>
          <p:cNvSpPr txBox="1">
            <a:spLocks/>
          </p:cNvSpPr>
          <p:nvPr/>
        </p:nvSpPr>
        <p:spPr>
          <a:xfrm>
            <a:off x="318370" y="942325"/>
            <a:ext cx="3069541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Time constant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0.0</a:t>
            </a:r>
            <a:r>
              <a:rPr lang="en-US" altLang="zh-CN" sz="2200" b="0" i="0" u="none" strike="noStrike" dirty="0">
                <a:solidFill>
                  <a:srgbClr val="000000"/>
                </a:solidFill>
                <a:effectLst/>
              </a:rPr>
              <a:t>1s</a:t>
            </a:r>
            <a:endParaRPr lang="en-US" sz="2200" dirty="0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ECBFBCE-2E44-7D55-09B0-A50C38133649}"/>
              </a:ext>
            </a:extLst>
          </p:cNvPr>
          <p:cNvSpPr txBox="1">
            <a:spLocks/>
          </p:cNvSpPr>
          <p:nvPr/>
        </p:nvSpPr>
        <p:spPr>
          <a:xfrm>
            <a:off x="4127115" y="922858"/>
            <a:ext cx="309263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Time constant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0.0</a:t>
            </a:r>
            <a:r>
              <a:rPr lang="en-US" sz="2200" dirty="0">
                <a:solidFill>
                  <a:srgbClr val="000000"/>
                </a:solidFill>
              </a:rPr>
              <a:t>2</a:t>
            </a:r>
            <a:r>
              <a:rPr lang="en-US" altLang="zh-CN" sz="2200" b="0" i="0" u="none" strike="noStrike" dirty="0">
                <a:solidFill>
                  <a:srgbClr val="000000"/>
                </a:solidFill>
                <a:effectLst/>
              </a:rPr>
              <a:t>s</a:t>
            </a:r>
            <a:endParaRPr lang="en-US" sz="2200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129EDBB-0ADE-E8C2-9547-55FC104A54FA}"/>
              </a:ext>
            </a:extLst>
          </p:cNvPr>
          <p:cNvSpPr txBox="1">
            <a:spLocks/>
          </p:cNvSpPr>
          <p:nvPr/>
        </p:nvSpPr>
        <p:spPr>
          <a:xfrm>
            <a:off x="8095271" y="922858"/>
            <a:ext cx="308367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Time constant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0.0</a:t>
            </a:r>
            <a:r>
              <a:rPr lang="en-US" sz="2200" dirty="0">
                <a:solidFill>
                  <a:srgbClr val="000000"/>
                </a:solidFill>
              </a:rPr>
              <a:t>3</a:t>
            </a:r>
            <a:r>
              <a:rPr lang="en-US" altLang="zh-CN" sz="2200" b="0" i="0" u="none" strike="noStrike" dirty="0">
                <a:solidFill>
                  <a:srgbClr val="000000"/>
                </a:solidFill>
                <a:effectLst/>
              </a:rPr>
              <a:t>s</a:t>
            </a:r>
            <a:endParaRPr lang="en-US" sz="2200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CEA6F61B-F128-EA07-2CE9-86A65092AE71}"/>
              </a:ext>
            </a:extLst>
          </p:cNvPr>
          <p:cNvSpPr txBox="1">
            <a:spLocks/>
          </p:cNvSpPr>
          <p:nvPr/>
        </p:nvSpPr>
        <p:spPr>
          <a:xfrm>
            <a:off x="184327" y="5620291"/>
            <a:ext cx="1010802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The solid line is my data and dotted line is the expected result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949DC3-D86F-C06E-D612-17AE48D58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7" y="1580855"/>
            <a:ext cx="3784992" cy="1892496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8FB473D-496A-76BF-2FB2-6F57EDDE3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6" y="3715563"/>
            <a:ext cx="3831838" cy="1915919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673ADAF-2E63-BC36-8A7A-C39EE2926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306" y="1448683"/>
            <a:ext cx="4405936" cy="2202969"/>
          </a:xfrm>
          <a:prstGeom prst="rect">
            <a:avLst/>
          </a:prstGeom>
        </p:spPr>
      </p:pic>
      <p:pic>
        <p:nvPicPr>
          <p:cNvPr id="14" name="Picture 13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E60FFCCB-1A73-51AE-F53B-FA48BBA25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306" y="3522666"/>
            <a:ext cx="4405936" cy="22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3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1DA02-2627-9F97-A3FB-4A004AE2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961FA-B1A5-1ED2-1FCA-AAA8A5A6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Analysis</a:t>
            </a:r>
            <a:r>
              <a:rPr lang="en-US" dirty="0"/>
              <a:t>: Contact Model (Roll -5, Pitch -40)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56FE593-3022-A34D-5F2D-18DDC6C07AA9}"/>
              </a:ext>
            </a:extLst>
          </p:cNvPr>
          <p:cNvSpPr txBox="1">
            <a:spLocks/>
          </p:cNvSpPr>
          <p:nvPr/>
        </p:nvSpPr>
        <p:spPr>
          <a:xfrm>
            <a:off x="318370" y="942325"/>
            <a:ext cx="3069541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Time constant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0.0</a:t>
            </a:r>
            <a:r>
              <a:rPr lang="en-US" altLang="zh-CN" sz="2200" b="0" i="0" u="none" strike="noStrike" dirty="0">
                <a:solidFill>
                  <a:srgbClr val="000000"/>
                </a:solidFill>
                <a:effectLst/>
              </a:rPr>
              <a:t>1s</a:t>
            </a:r>
            <a:endParaRPr lang="en-US" sz="2200" dirty="0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A8E9AE98-CE4E-7ABD-72E0-18B9A8B105C6}"/>
              </a:ext>
            </a:extLst>
          </p:cNvPr>
          <p:cNvSpPr txBox="1">
            <a:spLocks/>
          </p:cNvSpPr>
          <p:nvPr/>
        </p:nvSpPr>
        <p:spPr>
          <a:xfrm>
            <a:off x="4127115" y="922858"/>
            <a:ext cx="309263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Time constant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0.0</a:t>
            </a:r>
            <a:r>
              <a:rPr lang="en-US" sz="2200" dirty="0">
                <a:solidFill>
                  <a:srgbClr val="000000"/>
                </a:solidFill>
              </a:rPr>
              <a:t>2</a:t>
            </a:r>
            <a:r>
              <a:rPr lang="en-US" altLang="zh-CN" sz="2200" b="0" i="0" u="none" strike="noStrike" dirty="0">
                <a:solidFill>
                  <a:srgbClr val="000000"/>
                </a:solidFill>
                <a:effectLst/>
              </a:rPr>
              <a:t>s</a:t>
            </a:r>
            <a:endParaRPr lang="en-US" sz="2200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36C675FF-DB45-BE29-62B3-D5BC82B8F873}"/>
              </a:ext>
            </a:extLst>
          </p:cNvPr>
          <p:cNvSpPr txBox="1">
            <a:spLocks/>
          </p:cNvSpPr>
          <p:nvPr/>
        </p:nvSpPr>
        <p:spPr>
          <a:xfrm>
            <a:off x="8095271" y="922858"/>
            <a:ext cx="308367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Time constant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0.0</a:t>
            </a:r>
            <a:r>
              <a:rPr lang="en-US" sz="2200" dirty="0">
                <a:solidFill>
                  <a:srgbClr val="000000"/>
                </a:solidFill>
              </a:rPr>
              <a:t>3</a:t>
            </a:r>
            <a:r>
              <a:rPr lang="en-US" altLang="zh-CN" sz="2200" b="0" i="0" u="none" strike="noStrike" dirty="0">
                <a:solidFill>
                  <a:srgbClr val="000000"/>
                </a:solidFill>
                <a:effectLst/>
              </a:rPr>
              <a:t>s</a:t>
            </a:r>
            <a:endParaRPr lang="en-US" sz="2200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0355EB45-F792-FC19-A2C7-22ED4A52E5EE}"/>
              </a:ext>
            </a:extLst>
          </p:cNvPr>
          <p:cNvSpPr txBox="1">
            <a:spLocks/>
          </p:cNvSpPr>
          <p:nvPr/>
        </p:nvSpPr>
        <p:spPr>
          <a:xfrm>
            <a:off x="184327" y="5620291"/>
            <a:ext cx="1010802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The solid line is my data and dotted line is the expected result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0ED5E5-D8D2-C4DB-85E0-BD6AD8F0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29" y="1403761"/>
            <a:ext cx="3802382" cy="2453368"/>
          </a:xfrm>
          <a:prstGeom prst="rect">
            <a:avLst/>
          </a:prstGeom>
        </p:spPr>
      </p:pic>
      <p:pic>
        <p:nvPicPr>
          <p:cNvPr id="4" name="Picture 3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CE98D6A6-DCFD-72C4-B5A5-678A4926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29" y="3797100"/>
            <a:ext cx="3802382" cy="2118574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BFD8E49-23FF-2F6A-A37C-6C5CBD82C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9779"/>
            <a:ext cx="3822748" cy="1911374"/>
          </a:xfrm>
          <a:prstGeom prst="rect">
            <a:avLst/>
          </a:prstGeom>
        </p:spPr>
      </p:pic>
      <p:pic>
        <p:nvPicPr>
          <p:cNvPr id="8" name="Picture 7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12EC88F1-EEB6-2546-9B48-340BA614F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11" y="3750843"/>
            <a:ext cx="3915262" cy="1957631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77ABD6A-AEBE-4D99-36FB-CD43E19CE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399" y="1497193"/>
            <a:ext cx="4572601" cy="2286301"/>
          </a:xfrm>
          <a:prstGeom prst="rect">
            <a:avLst/>
          </a:prstGeom>
        </p:spPr>
      </p:pic>
      <p:pic>
        <p:nvPicPr>
          <p:cNvPr id="12" name="Picture 11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07A305DF-594C-4F88-1833-7619F5319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5395" y="3722120"/>
            <a:ext cx="4369073" cy="21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6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70CF-3066-DC4A-0894-D37BDD8B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C1E5-05D5-2DB7-F3B2-B7DAE23EE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Analysis</a:t>
            </a:r>
            <a:r>
              <a:rPr lang="en-US" dirty="0"/>
              <a:t>: Contact Model (Roll -5, Pitch -30)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845F6B-2221-264E-1D17-6D0830D0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600" y="1544875"/>
            <a:ext cx="3831839" cy="2182919"/>
          </a:xfrm>
          <a:prstGeom prst="rect">
            <a:avLst/>
          </a:prstGeom>
        </p:spPr>
      </p:pic>
      <p:pic>
        <p:nvPicPr>
          <p:cNvPr id="12" name="Picture 11" descr="A graph of a torque&#10;&#10;Description automatically generated with medium confidence">
            <a:extLst>
              <a:ext uri="{FF2B5EF4-FFF2-40B4-BE49-F238E27FC236}">
                <a16:creationId xmlns:a16="http://schemas.microsoft.com/office/drawing/2014/main" id="{BCB7AF1F-1E25-9FD0-36B2-EE55333E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600" y="3635279"/>
            <a:ext cx="3831838" cy="2193042"/>
          </a:xfrm>
          <a:prstGeom prst="rect">
            <a:avLst/>
          </a:prstGeom>
        </p:spPr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6B39ACB-6A8D-E2F3-DFFA-C46CA8BB9C91}"/>
              </a:ext>
            </a:extLst>
          </p:cNvPr>
          <p:cNvSpPr txBox="1">
            <a:spLocks/>
          </p:cNvSpPr>
          <p:nvPr/>
        </p:nvSpPr>
        <p:spPr>
          <a:xfrm>
            <a:off x="318370" y="942325"/>
            <a:ext cx="220286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Damp ratio = 0.8</a:t>
            </a:r>
            <a:endParaRPr lang="en-US" sz="2200" dirty="0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BDF8E0E3-6CE2-5FB7-56D7-9DC52B1C11C3}"/>
              </a:ext>
            </a:extLst>
          </p:cNvPr>
          <p:cNvSpPr txBox="1">
            <a:spLocks/>
          </p:cNvSpPr>
          <p:nvPr/>
        </p:nvSpPr>
        <p:spPr>
          <a:xfrm>
            <a:off x="4127115" y="922858"/>
            <a:ext cx="309263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Damp ratio = 1.0</a:t>
            </a:r>
            <a:endParaRPr lang="en-US" sz="2200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6C68DCA1-4072-576C-6EA9-35C94F3DBF60}"/>
              </a:ext>
            </a:extLst>
          </p:cNvPr>
          <p:cNvSpPr txBox="1">
            <a:spLocks/>
          </p:cNvSpPr>
          <p:nvPr/>
        </p:nvSpPr>
        <p:spPr>
          <a:xfrm>
            <a:off x="8095271" y="922858"/>
            <a:ext cx="308367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Damp ratio = 1.2</a:t>
            </a:r>
            <a:endParaRPr lang="en-US" sz="2200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8B9AD166-3871-7214-DEE4-E7F31267A5E7}"/>
              </a:ext>
            </a:extLst>
          </p:cNvPr>
          <p:cNvSpPr txBox="1">
            <a:spLocks/>
          </p:cNvSpPr>
          <p:nvPr/>
        </p:nvSpPr>
        <p:spPr>
          <a:xfrm>
            <a:off x="184327" y="5620291"/>
            <a:ext cx="1010802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The solid line is my data and dotted line is the expected result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C2FB4D3-9C53-0CD9-8132-B456CACC8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86" y="1476074"/>
            <a:ext cx="4429114" cy="2214557"/>
          </a:xfrm>
          <a:prstGeom prst="rect">
            <a:avLst/>
          </a:prstGeom>
        </p:spPr>
      </p:pic>
      <p:pic>
        <p:nvPicPr>
          <p:cNvPr id="11" name="Picture 10" descr="A graph of a torque&#10;&#10;Description automatically generated with medium confidence">
            <a:extLst>
              <a:ext uri="{FF2B5EF4-FFF2-40B4-BE49-F238E27FC236}">
                <a16:creationId xmlns:a16="http://schemas.microsoft.com/office/drawing/2014/main" id="{1479F81F-1D81-E09B-6BBB-1285FBC8B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86" y="3624521"/>
            <a:ext cx="4429114" cy="2214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F5C8B-D7ED-A2ED-A6F4-8E1DBBB33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9" y="1649082"/>
            <a:ext cx="4011328" cy="2005664"/>
          </a:xfrm>
          <a:prstGeom prst="rect">
            <a:avLst/>
          </a:prstGeom>
        </p:spPr>
      </p:pic>
      <p:pic>
        <p:nvPicPr>
          <p:cNvPr id="22" name="Picture 21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16242A79-734E-2780-0532-64B0EAC9B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19" y="3690631"/>
            <a:ext cx="4022572" cy="20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79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31599-D997-A9B3-7039-53CC94B83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27D81F-78B3-1051-1C7F-D6823288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Analysis</a:t>
            </a:r>
            <a:r>
              <a:rPr lang="en-US" dirty="0"/>
              <a:t>: Contact Model (Roll -5, Pitch -40)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E1FF94C0-A6C9-BAFD-A94F-D032EA8DC1BB}"/>
              </a:ext>
            </a:extLst>
          </p:cNvPr>
          <p:cNvSpPr txBox="1">
            <a:spLocks/>
          </p:cNvSpPr>
          <p:nvPr/>
        </p:nvSpPr>
        <p:spPr>
          <a:xfrm>
            <a:off x="318370" y="942325"/>
            <a:ext cx="220286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Damp ratio = 0.8</a:t>
            </a:r>
            <a:endParaRPr lang="en-US" sz="2200" dirty="0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BEB3F44-498A-4367-3E98-AAF3AB67EA97}"/>
              </a:ext>
            </a:extLst>
          </p:cNvPr>
          <p:cNvSpPr txBox="1">
            <a:spLocks/>
          </p:cNvSpPr>
          <p:nvPr/>
        </p:nvSpPr>
        <p:spPr>
          <a:xfrm>
            <a:off x="4127115" y="922858"/>
            <a:ext cx="309263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Damp ratio = 1.0</a:t>
            </a:r>
            <a:endParaRPr lang="en-US" sz="2200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B37BC23D-59A1-6DE0-FDEC-0583DF0426CF}"/>
              </a:ext>
            </a:extLst>
          </p:cNvPr>
          <p:cNvSpPr txBox="1">
            <a:spLocks/>
          </p:cNvSpPr>
          <p:nvPr/>
        </p:nvSpPr>
        <p:spPr>
          <a:xfrm>
            <a:off x="8095271" y="922858"/>
            <a:ext cx="308367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Damp ratio = 1.2</a:t>
            </a:r>
            <a:endParaRPr lang="en-US" sz="2200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9F2CF504-F8DF-C47C-B832-BB3F6B0842C9}"/>
              </a:ext>
            </a:extLst>
          </p:cNvPr>
          <p:cNvSpPr txBox="1">
            <a:spLocks/>
          </p:cNvSpPr>
          <p:nvPr/>
        </p:nvSpPr>
        <p:spPr>
          <a:xfrm>
            <a:off x="184327" y="5620291"/>
            <a:ext cx="1010802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The solid line is my data and dotted line is the expected result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41A5674-AC1F-98E0-E6A4-9F785D0C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29" y="1403761"/>
            <a:ext cx="3802382" cy="2453368"/>
          </a:xfrm>
          <a:prstGeom prst="rect">
            <a:avLst/>
          </a:prstGeom>
        </p:spPr>
      </p:pic>
      <p:pic>
        <p:nvPicPr>
          <p:cNvPr id="4" name="Picture 3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C78C4B23-D481-0BB6-ED69-4B98D3584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29" y="3797100"/>
            <a:ext cx="3802382" cy="2118574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C064A7B-B7BC-1FB8-2272-9BC6D8D0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620491"/>
            <a:ext cx="3936189" cy="1968095"/>
          </a:xfrm>
          <a:prstGeom prst="rect">
            <a:avLst/>
          </a:prstGeom>
        </p:spPr>
      </p:pic>
      <p:pic>
        <p:nvPicPr>
          <p:cNvPr id="8" name="Picture 7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DDDD01A1-03D8-3CE0-3AB6-96FD94D24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97100"/>
            <a:ext cx="3936190" cy="1968095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0891A49-F48C-C3D5-7552-BB8B9B2CD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688" y="1470526"/>
            <a:ext cx="4519620" cy="2259810"/>
          </a:xfrm>
          <a:prstGeom prst="rect">
            <a:avLst/>
          </a:prstGeom>
        </p:spPr>
      </p:pic>
      <p:pic>
        <p:nvPicPr>
          <p:cNvPr id="12" name="Picture 11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33975353-A325-3951-4C48-B5645BFC4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688" y="3675332"/>
            <a:ext cx="4519620" cy="22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3B97-E96E-4155-0CAD-947C9D4E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1AABFF-5A39-E1C4-48FD-13CFAAB7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67990"/>
            <a:ext cx="11736098" cy="57433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Analysis</a:t>
            </a:r>
            <a:r>
              <a:rPr lang="en-US" dirty="0"/>
              <a:t>: Contact Model (Roll -5, Pitch -30)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6A4DB4D-C658-D907-95B9-5EE8F955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466" y="1422754"/>
            <a:ext cx="3831839" cy="2182919"/>
          </a:xfrm>
          <a:prstGeom prst="rect">
            <a:avLst/>
          </a:prstGeom>
        </p:spPr>
      </p:pic>
      <p:pic>
        <p:nvPicPr>
          <p:cNvPr id="12" name="Picture 11" descr="A graph of a torque&#10;&#10;Description automatically generated with medium confidence">
            <a:extLst>
              <a:ext uri="{FF2B5EF4-FFF2-40B4-BE49-F238E27FC236}">
                <a16:creationId xmlns:a16="http://schemas.microsoft.com/office/drawing/2014/main" id="{5872733D-722E-A6D1-C079-3954EFAF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600" y="3556096"/>
            <a:ext cx="3831838" cy="2193042"/>
          </a:xfrm>
          <a:prstGeom prst="rect">
            <a:avLst/>
          </a:prstGeom>
        </p:spPr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CCD7870-07EC-80C6-4A23-A99D27E72116}"/>
              </a:ext>
            </a:extLst>
          </p:cNvPr>
          <p:cNvSpPr txBox="1">
            <a:spLocks/>
          </p:cNvSpPr>
          <p:nvPr/>
        </p:nvSpPr>
        <p:spPr>
          <a:xfrm>
            <a:off x="318370" y="942325"/>
            <a:ext cx="3069541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d0 = 0.8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</a:rPr>
              <a:t>dwidth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 = 0.8</a:t>
            </a:r>
            <a:endParaRPr lang="en-US" sz="2200" dirty="0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F66873C3-82B4-9B98-683C-E5E0F9175359}"/>
              </a:ext>
            </a:extLst>
          </p:cNvPr>
          <p:cNvSpPr txBox="1">
            <a:spLocks/>
          </p:cNvSpPr>
          <p:nvPr/>
        </p:nvSpPr>
        <p:spPr>
          <a:xfrm>
            <a:off x="4127115" y="922858"/>
            <a:ext cx="3683323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d0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0.995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</a:rPr>
              <a:t>dwidth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 = 0.9995</a:t>
            </a:r>
            <a:endParaRPr lang="en-US" sz="2200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E004C20F-AC54-5463-176B-C463B2085187}"/>
              </a:ext>
            </a:extLst>
          </p:cNvPr>
          <p:cNvSpPr txBox="1">
            <a:spLocks/>
          </p:cNvSpPr>
          <p:nvPr/>
        </p:nvSpPr>
        <p:spPr>
          <a:xfrm>
            <a:off x="8035683" y="936928"/>
            <a:ext cx="3083675" cy="7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200" dirty="0"/>
              <a:t>d0 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= 1.0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</a:rPr>
              <a:t>dwidth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 = 1.0</a:t>
            </a:r>
            <a:endParaRPr lang="en-US" sz="2200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939BED5E-59F0-37B0-5C63-84D594C61DFB}"/>
              </a:ext>
            </a:extLst>
          </p:cNvPr>
          <p:cNvSpPr txBox="1">
            <a:spLocks/>
          </p:cNvSpPr>
          <p:nvPr/>
        </p:nvSpPr>
        <p:spPr>
          <a:xfrm>
            <a:off x="184327" y="5620291"/>
            <a:ext cx="10108021" cy="59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The solid line is my data and dotted line is the expected result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242EB35-AFEA-4572-8305-642B9D02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8940"/>
            <a:ext cx="4062219" cy="2031110"/>
          </a:xfrm>
          <a:prstGeom prst="rect">
            <a:avLst/>
          </a:prstGeom>
        </p:spPr>
      </p:pic>
      <p:pic>
        <p:nvPicPr>
          <p:cNvPr id="8" name="Picture 7" descr="A graph of a torque&#10;&#10;Description automatically generated with medium confidence">
            <a:extLst>
              <a:ext uri="{FF2B5EF4-FFF2-40B4-BE49-F238E27FC236}">
                <a16:creationId xmlns:a16="http://schemas.microsoft.com/office/drawing/2014/main" id="{8F09B58A-F8C0-DE41-4250-93CD85CE0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3589182"/>
            <a:ext cx="4062217" cy="2031109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5A8EBF1-6F7C-D0F5-8CAD-B75822577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699" y="1444789"/>
            <a:ext cx="4263769" cy="2131885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54C00C1-FE3B-5AB6-0627-B72811D9F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4505" y="3535743"/>
            <a:ext cx="4467493" cy="22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0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57007</TotalTime>
  <Words>1567</Words>
  <Application>Microsoft Macintosh PowerPoint</Application>
  <PresentationFormat>Widescreen</PresentationFormat>
  <Paragraphs>163</Paragraphs>
  <Slides>27</Slides>
  <Notes>15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-webkit-standard</vt:lpstr>
      <vt:lpstr>Aptos</vt:lpstr>
      <vt:lpstr>Aptos Display</vt:lpstr>
      <vt:lpstr>Arial</vt:lpstr>
      <vt:lpstr>Office Theme</vt:lpstr>
      <vt:lpstr>PowerPoint Presentation</vt:lpstr>
      <vt:lpstr>MuJoCo</vt:lpstr>
      <vt:lpstr>PowerPoint Presentation</vt:lpstr>
      <vt:lpstr>PowerPoint Presentation</vt:lpstr>
      <vt:lpstr>Data Analysis: Contact Model (Roll -5, Pitch -30)</vt:lpstr>
      <vt:lpstr>Data Analysis: Contact Model (Roll -5, Pitch -40)</vt:lpstr>
      <vt:lpstr>Data Analysis: Contact Model (Roll -5, Pitch -30)</vt:lpstr>
      <vt:lpstr>Data Analysis: Contact Model (Roll -5, Pitch -40)</vt:lpstr>
      <vt:lpstr>Data Analysis: Contact Model (Roll -5, Pitch -30)</vt:lpstr>
      <vt:lpstr>Data Analysis: Contact Model (Roll -5, Pitch -40)</vt:lpstr>
      <vt:lpstr>Basic Model: Data Analysis – Friction</vt:lpstr>
      <vt:lpstr>Data Analysis: Friction (Roll -5, Pitch -30)</vt:lpstr>
      <vt:lpstr>Data Analysis: Friction (Roll -5, Pitch -40)</vt:lpstr>
      <vt:lpstr>Extended Model: Model Construction</vt:lpstr>
      <vt:lpstr>PowerPoint Presentation</vt:lpstr>
      <vt:lpstr>Extended Model: Model Construction</vt:lpstr>
      <vt:lpstr>PowerPoint Presentation</vt:lpstr>
      <vt:lpstr>Extended Model: Data Analysis (1)</vt:lpstr>
      <vt:lpstr>Extended Model: Data Analysis (1) – Stiffness </vt:lpstr>
      <vt:lpstr>Extended Model: Data Analysis (1) – Stiffness </vt:lpstr>
      <vt:lpstr>Extended Model: Data Analysis (1) – Timesteps</vt:lpstr>
      <vt:lpstr>Extended Model: Data Analysis (2)</vt:lpstr>
      <vt:lpstr>Extended Model: Data Analysis (2)</vt:lpstr>
      <vt:lpstr>Extended Model: Data Analysis (2)</vt:lpstr>
      <vt:lpstr>Extended Model: Data Analysis (2)</vt:lpstr>
      <vt:lpstr>Extended Model: Data Analysis (2)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Yuxiao Li</dc:creator>
  <cp:lastModifiedBy>Yuxiao Li</cp:lastModifiedBy>
  <cp:revision>293</cp:revision>
  <dcterms:created xsi:type="dcterms:W3CDTF">2025-07-31T01:25:17Z</dcterms:created>
  <dcterms:modified xsi:type="dcterms:W3CDTF">2025-11-25T04:15:24Z</dcterms:modified>
</cp:coreProperties>
</file>